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83" r:id="rId3"/>
    <p:sldId id="257" r:id="rId4"/>
    <p:sldId id="263" r:id="rId5"/>
    <p:sldId id="281" r:id="rId6"/>
    <p:sldId id="273" r:id="rId7"/>
    <p:sldId id="284" r:id="rId8"/>
    <p:sldId id="279" r:id="rId9"/>
    <p:sldId id="265" r:id="rId10"/>
    <p:sldId id="270" r:id="rId11"/>
    <p:sldId id="285" r:id="rId12"/>
    <p:sldId id="259" r:id="rId13"/>
    <p:sldId id="271"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A44C91A-4B88-4E7E-A241-EC7E5D3A22E5}" type="datetimeFigureOut">
              <a:rPr lang="en-US" smtClean="0"/>
              <a:pPr/>
              <a:t>6/7/2014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0EDF4867-B5C9-47AA-9E42-875D65DE6986}"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4C91A-4B88-4E7E-A241-EC7E5D3A22E5}" type="datetimeFigureOut">
              <a:rPr lang="en-US" smtClean="0"/>
              <a:pPr/>
              <a:t>6/7/2014</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F4867-B5C9-47AA-9E42-875D65DE6986}"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clayss.org.ar/aprendizajeservicio.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31540" y="2169639"/>
            <a:ext cx="8280920" cy="1470025"/>
          </a:xfrm>
        </p:spPr>
        <p:txBody>
          <a:bodyPr>
            <a:normAutofit fontScale="90000"/>
          </a:bodyPr>
          <a:lstStyle/>
          <a:p>
            <a:pPr>
              <a:spcAft>
                <a:spcPts val="0"/>
              </a:spcAft>
              <a:tabLst>
                <a:tab pos="2806065" algn="ctr"/>
                <a:tab pos="5612130" algn="r"/>
              </a:tabLst>
            </a:pPr>
            <a:r>
              <a:rPr lang="es-VE" dirty="0">
                <a:ea typeface="Times New Roman"/>
                <a:cs typeface="Times New Roman"/>
              </a:rPr>
              <a:t/>
            </a:r>
            <a:br>
              <a:rPr lang="es-VE" dirty="0">
                <a:ea typeface="Times New Roman"/>
                <a:cs typeface="Times New Roman"/>
              </a:rPr>
            </a:br>
            <a:r>
              <a:rPr lang="es-VE" sz="3600" b="1" i="1" dirty="0" smtClean="0">
                <a:latin typeface="Trebuchet MS"/>
                <a:ea typeface="Times New Roman"/>
                <a:cs typeface="Times New Roman"/>
              </a:rPr>
              <a:t> </a:t>
            </a:r>
            <a:r>
              <a:rPr lang="en-US" dirty="0">
                <a:ea typeface="Times New Roman"/>
                <a:cs typeface="Times New Roman"/>
              </a:rPr>
              <a:t/>
            </a:r>
            <a:br>
              <a:rPr lang="en-US" dirty="0">
                <a:ea typeface="Times New Roman"/>
                <a:cs typeface="Times New Roman"/>
              </a:rPr>
            </a:br>
            <a:r>
              <a:rPr lang="es-VE" sz="3600" b="1" dirty="0" smtClean="0">
                <a:latin typeface="Trebuchet MS"/>
                <a:ea typeface="Times New Roman"/>
                <a:cs typeface="Times New Roman"/>
              </a:rPr>
              <a:t>Asamblea de Educación 2014</a:t>
            </a:r>
            <a:r>
              <a:rPr lang="en-US" sz="5300" dirty="0">
                <a:ea typeface="Times New Roman"/>
                <a:cs typeface="Times New Roman"/>
              </a:rPr>
              <a:t/>
            </a:r>
            <a:br>
              <a:rPr lang="en-US" sz="5300" dirty="0">
                <a:ea typeface="Times New Roman"/>
                <a:cs typeface="Times New Roman"/>
              </a:rPr>
            </a:br>
            <a:r>
              <a:rPr lang="es-VE" b="1" i="1" dirty="0" smtClean="0">
                <a:solidFill>
                  <a:schemeClr val="accent1">
                    <a:lumMod val="75000"/>
                  </a:schemeClr>
                </a:solidFill>
                <a:latin typeface="Trebuchet MS"/>
                <a:ea typeface="Times New Roman"/>
                <a:cs typeface="Times New Roman"/>
              </a:rPr>
              <a:t>“Comprometidos en la Misión”</a:t>
            </a:r>
            <a:r>
              <a:rPr lang="en-US" dirty="0">
                <a:ea typeface="Times New Roman"/>
                <a:cs typeface="Times New Roman"/>
              </a:rPr>
              <a:t/>
            </a:r>
            <a:br>
              <a:rPr lang="en-US" dirty="0">
                <a:ea typeface="Times New Roman"/>
                <a:cs typeface="Times New Roman"/>
              </a:rPr>
            </a:br>
            <a:r>
              <a:rPr lang="es-VE" sz="3600" b="1" i="1" dirty="0" smtClean="0">
                <a:latin typeface="Trebuchet MS"/>
                <a:ea typeface="Times New Roman"/>
                <a:cs typeface="Times New Roman"/>
              </a:rPr>
              <a:t> </a:t>
            </a:r>
            <a:r>
              <a:rPr lang="en-US" dirty="0">
                <a:ea typeface="Times New Roman"/>
                <a:cs typeface="Times New Roman"/>
              </a:rPr>
              <a:t/>
            </a:r>
            <a:br>
              <a:rPr lang="en-US" dirty="0">
                <a:ea typeface="Times New Roman"/>
                <a:cs typeface="Times New Roman"/>
              </a:rPr>
            </a:br>
            <a:endParaRPr lang="en-US" dirty="0"/>
          </a:p>
        </p:txBody>
      </p:sp>
      <p:sp>
        <p:nvSpPr>
          <p:cNvPr id="3" name="2 Subtítulo"/>
          <p:cNvSpPr>
            <a:spLocks noGrp="1"/>
          </p:cNvSpPr>
          <p:nvPr>
            <p:ph type="subTitle" idx="1"/>
          </p:nvPr>
        </p:nvSpPr>
        <p:spPr>
          <a:xfrm>
            <a:off x="1115616" y="4005064"/>
            <a:ext cx="7128792" cy="2376264"/>
          </a:xfrm>
        </p:spPr>
        <p:txBody>
          <a:bodyPr>
            <a:normAutofit fontScale="25000" lnSpcReduction="20000"/>
          </a:bodyPr>
          <a:lstStyle/>
          <a:p>
            <a:r>
              <a:rPr lang="es-VE" sz="11200" b="1" dirty="0" smtClean="0">
                <a:solidFill>
                  <a:schemeClr val="accent1">
                    <a:lumMod val="75000"/>
                  </a:schemeClr>
                </a:solidFill>
              </a:rPr>
              <a:t>Resultados del Trabajo de Grupos II</a:t>
            </a:r>
            <a:endParaRPr lang="es-VE" sz="11200" b="1" dirty="0" smtClean="0">
              <a:solidFill>
                <a:schemeClr val="accent1">
                  <a:lumMod val="75000"/>
                </a:schemeClr>
              </a:solidFill>
            </a:endParaRPr>
          </a:p>
          <a:p>
            <a:endParaRPr lang="es-ES" sz="9600" b="1" dirty="0" smtClean="0">
              <a:solidFill>
                <a:schemeClr val="tx1"/>
              </a:solidFill>
            </a:endParaRPr>
          </a:p>
          <a:p>
            <a:r>
              <a:rPr lang="es-ES" sz="11200" b="1" dirty="0" smtClean="0">
                <a:solidFill>
                  <a:schemeClr val="tx1"/>
                </a:solidFill>
              </a:rPr>
              <a:t> </a:t>
            </a:r>
            <a:r>
              <a:rPr lang="es-VE" sz="12800" b="1" dirty="0" smtClean="0">
                <a:solidFill>
                  <a:schemeClr val="accent1">
                    <a:lumMod val="75000"/>
                  </a:schemeClr>
                </a:solidFill>
                <a:effectLst>
                  <a:outerShdw blurRad="38100" dist="38100" dir="2700000" algn="tl">
                    <a:srgbClr val="000000">
                      <a:alpha val="43137"/>
                    </a:srgbClr>
                  </a:outerShdw>
                </a:effectLst>
              </a:rPr>
              <a:t>Propuestas para reforzar la </a:t>
            </a:r>
          </a:p>
          <a:p>
            <a:r>
              <a:rPr lang="es-VE" sz="12800" b="1" dirty="0" smtClean="0">
                <a:solidFill>
                  <a:schemeClr val="accent1">
                    <a:lumMod val="75000"/>
                  </a:schemeClr>
                </a:solidFill>
                <a:effectLst>
                  <a:outerShdw blurRad="38100" dist="38100" dir="2700000" algn="tl">
                    <a:srgbClr val="000000">
                      <a:alpha val="43137"/>
                    </a:srgbClr>
                  </a:outerShdw>
                </a:effectLst>
              </a:rPr>
              <a:t> Formación para el Compromiso</a:t>
            </a:r>
          </a:p>
          <a:p>
            <a:r>
              <a:rPr lang="es-ES" sz="9600" b="1" dirty="0" smtClean="0">
                <a:solidFill>
                  <a:schemeClr val="accent1">
                    <a:lumMod val="75000"/>
                  </a:schemeClr>
                </a:solidFill>
                <a:effectLst>
                  <a:outerShdw blurRad="38100" dist="38100" dir="2700000" algn="tl">
                    <a:srgbClr val="000000">
                      <a:alpha val="43137"/>
                    </a:srgbClr>
                  </a:outerShdw>
                </a:effectLst>
              </a:rPr>
              <a:t>(Aportes presentados en la Plenaria)</a:t>
            </a:r>
            <a:endParaRPr lang="es-VE" sz="9600" b="1" dirty="0">
              <a:solidFill>
                <a:schemeClr val="accent1">
                  <a:lumMod val="75000"/>
                </a:schemeClr>
              </a:solidFill>
              <a:effectLst>
                <a:outerShdw blurRad="38100" dist="38100" dir="2700000" algn="tl">
                  <a:srgbClr val="000000">
                    <a:alpha val="43137"/>
                  </a:srgbClr>
                </a:outerShdw>
              </a:effectLst>
            </a:endParaRPr>
          </a:p>
          <a:p>
            <a:endParaRPr lang="es-VE" sz="5000" b="1" dirty="0">
              <a:solidFill>
                <a:schemeClr val="accent1">
                  <a:lumMod val="50000"/>
                </a:schemeClr>
              </a:solidFill>
            </a:endParaRPr>
          </a:p>
          <a:p>
            <a:r>
              <a:rPr lang="es-ES" sz="2800" b="1" dirty="0" smtClean="0">
                <a:solidFill>
                  <a:srgbClr val="C00000"/>
                </a:solidFill>
              </a:rPr>
              <a:t> </a:t>
            </a:r>
            <a:endParaRPr lang="es-VE" sz="2800" b="1" dirty="0" smtClean="0">
              <a:solidFill>
                <a:srgbClr val="C00000"/>
              </a:solidFill>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3" name="Imagen 1"/>
          <p:cNvPicPr>
            <a:picLocks noChangeAspect="1" noChangeArrowheads="1"/>
          </p:cNvPicPr>
          <p:nvPr/>
        </p:nvPicPr>
        <p:blipFill>
          <a:blip r:embed="rId2" cstate="print"/>
          <a:srcRect/>
          <a:stretch>
            <a:fillRect/>
          </a:stretch>
        </p:blipFill>
        <p:spPr bwMode="auto">
          <a:xfrm>
            <a:off x="467544" y="476672"/>
            <a:ext cx="1618349" cy="936104"/>
          </a:xfrm>
          <a:prstGeom prst="rect">
            <a:avLst/>
          </a:prstGeom>
          <a:noFill/>
        </p:spPr>
      </p:pic>
      <p:sp>
        <p:nvSpPr>
          <p:cNvPr id="13315" name="Rectangle 3"/>
          <p:cNvSpPr>
            <a:spLocks noChangeArrowheads="1"/>
          </p:cNvSpPr>
          <p:nvPr/>
        </p:nvSpPr>
        <p:spPr bwMode="auto">
          <a:xfrm>
            <a:off x="467544" y="1340768"/>
            <a:ext cx="150554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VE" b="1" i="0" u="none"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Comisión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VE" b="1" i="0" u="none" strike="noStrike" cap="none" normalizeH="0" baseline="0" dirty="0" smtClean="0">
                <a:ln>
                  <a:noFill/>
                </a:ln>
                <a:solidFill>
                  <a:schemeClr val="tx1"/>
                </a:solidFill>
                <a:effectLst/>
                <a:latin typeface="Baskerville Old Face" pitchFamily="18" charset="0"/>
                <a:ea typeface="Times New Roman" pitchFamily="18" charset="0"/>
                <a:cs typeface="Times New Roman" pitchFamily="18" charset="0"/>
              </a:rPr>
              <a:t>de Educación</a:t>
            </a:r>
            <a:r>
              <a:rPr kumimoji="0" lang="en-US"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2501906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489253"/>
            <a:ext cx="9036496" cy="3227779"/>
          </a:xfrm>
          <a:solidFill>
            <a:srgbClr val="FAF0F0"/>
          </a:solidFill>
        </p:spPr>
        <p:txBody>
          <a:bodyPr>
            <a:normAutofit lnSpcReduction="10000"/>
          </a:bodyPr>
          <a:lstStyle/>
          <a:p>
            <a:pPr marL="271463" indent="-271463">
              <a:buFont typeface="+mj-lt"/>
              <a:buAutoNum type="arabicPeriod"/>
              <a:tabLst>
                <a:tab pos="271463" algn="l"/>
              </a:tabLst>
            </a:pPr>
            <a:r>
              <a:rPr lang="es-VE" sz="1700" dirty="0" smtClean="0"/>
              <a:t>Las Convivencias y los </a:t>
            </a:r>
            <a:r>
              <a:rPr lang="es-VE" sz="1700" dirty="0" smtClean="0"/>
              <a:t>EE.</a:t>
            </a:r>
            <a:endParaRPr lang="es-VE" sz="1700" dirty="0"/>
          </a:p>
          <a:p>
            <a:pPr marL="271463" indent="-271463">
              <a:buFont typeface="+mj-lt"/>
              <a:buAutoNum type="arabicPeriod"/>
              <a:tabLst>
                <a:tab pos="271463" algn="l"/>
              </a:tabLst>
            </a:pPr>
            <a:r>
              <a:rPr lang="es-VE" sz="1700" dirty="0" smtClean="0"/>
              <a:t>Servicio </a:t>
            </a:r>
            <a:r>
              <a:rPr lang="es-VE" sz="1700" dirty="0" smtClean="0"/>
              <a:t>comunitario.</a:t>
            </a:r>
            <a:endParaRPr lang="es-VE" sz="1700" dirty="0" smtClean="0"/>
          </a:p>
          <a:p>
            <a:pPr marL="271463" indent="-271463">
              <a:buFont typeface="+mj-lt"/>
              <a:buAutoNum type="arabicPeriod"/>
              <a:tabLst>
                <a:tab pos="271463" algn="l"/>
              </a:tabLst>
            </a:pPr>
            <a:r>
              <a:rPr lang="es-VE" sz="1700" dirty="0" smtClean="0"/>
              <a:t>Música, teatro, deporte…</a:t>
            </a:r>
          </a:p>
          <a:p>
            <a:pPr marL="271463" indent="-271463">
              <a:buFont typeface="+mj-lt"/>
              <a:buAutoNum type="arabicPeriod"/>
              <a:tabLst>
                <a:tab pos="271463" algn="l"/>
              </a:tabLst>
            </a:pPr>
            <a:r>
              <a:rPr lang="es-VE" sz="1700" dirty="0" smtClean="0"/>
              <a:t>Asumir la </a:t>
            </a:r>
            <a:r>
              <a:rPr lang="es-VE" sz="1700" b="1" dirty="0" smtClean="0"/>
              <a:t>cultura del ambiente vocacional (sacar sujetos)</a:t>
            </a:r>
            <a:r>
              <a:rPr lang="es-VE" sz="1700" dirty="0" smtClean="0"/>
              <a:t>, es un reto para la Provincia. Los proyectos de </a:t>
            </a:r>
            <a:r>
              <a:rPr lang="es-VE" sz="1700" dirty="0" smtClean="0"/>
              <a:t>vida (comenzar </a:t>
            </a:r>
            <a:r>
              <a:rPr lang="es-VE" sz="1700" dirty="0" smtClean="0"/>
              <a:t>a trabajarlo desde </a:t>
            </a:r>
            <a:r>
              <a:rPr lang="es-VE" sz="1700" dirty="0" smtClean="0"/>
              <a:t>pequeño)</a:t>
            </a:r>
            <a:endParaRPr lang="es-VE" sz="1700" dirty="0" smtClean="0"/>
          </a:p>
          <a:p>
            <a:pPr marL="271463" indent="-271463">
              <a:buFont typeface="+mj-lt"/>
              <a:buAutoNum type="arabicPeriod"/>
              <a:tabLst>
                <a:tab pos="271463" algn="l"/>
              </a:tabLst>
            </a:pPr>
            <a:r>
              <a:rPr lang="es-VE" sz="1700" dirty="0" smtClean="0"/>
              <a:t>Formar pastoralistas.</a:t>
            </a:r>
          </a:p>
          <a:p>
            <a:pPr marL="271463" indent="-271463">
              <a:buFont typeface="+mj-lt"/>
              <a:buAutoNum type="arabicPeriod"/>
              <a:tabLst>
                <a:tab pos="271463" algn="l"/>
              </a:tabLst>
            </a:pPr>
            <a:r>
              <a:rPr lang="es-VE" sz="1700" dirty="0" smtClean="0"/>
              <a:t>Experiencias fuera del centro.</a:t>
            </a:r>
          </a:p>
          <a:p>
            <a:pPr marL="271463" indent="-271463">
              <a:buFont typeface="+mj-lt"/>
              <a:buAutoNum type="arabicPeriod"/>
              <a:tabLst>
                <a:tab pos="271463" algn="l"/>
              </a:tabLst>
            </a:pPr>
            <a:r>
              <a:rPr lang="es-VE" sz="1700" dirty="0" smtClean="0"/>
              <a:t>Repensar la Formación de ERE.</a:t>
            </a:r>
          </a:p>
          <a:p>
            <a:pPr marL="271463" indent="-271463">
              <a:buFont typeface="+mj-lt"/>
              <a:buAutoNum type="arabicPeriod"/>
              <a:tabLst>
                <a:tab pos="271463" algn="l"/>
              </a:tabLst>
            </a:pPr>
            <a:r>
              <a:rPr lang="es-VE" sz="1700" dirty="0" smtClean="0"/>
              <a:t>Trabajo entre pares que ofrezcan alternativas a los otros.</a:t>
            </a:r>
          </a:p>
          <a:p>
            <a:pPr marL="271463" indent="-271463">
              <a:buFont typeface="+mj-lt"/>
              <a:buAutoNum type="arabicPeriod"/>
              <a:tabLst>
                <a:tab pos="271463" algn="l"/>
              </a:tabLst>
            </a:pPr>
            <a:r>
              <a:rPr lang="es-VE" sz="1700" dirty="0" smtClean="0"/>
              <a:t>Impulsar los planes de acción de los Congresos de Jóvenes Ignacianos que reúne a todas las obras.</a:t>
            </a:r>
          </a:p>
          <a:p>
            <a:pPr marL="271463" indent="-271463">
              <a:buFont typeface="+mj-lt"/>
              <a:buAutoNum type="arabicPeriod"/>
              <a:tabLst>
                <a:tab pos="271463" algn="l"/>
              </a:tabLst>
            </a:pPr>
            <a:r>
              <a:rPr lang="es-VE" sz="1700" dirty="0" smtClean="0"/>
              <a:t>Involucrar a la juventud y construir con ellos y ellas el hacer, el compromiso con el otro</a:t>
            </a:r>
            <a:r>
              <a:rPr lang="es-VE" sz="1700" dirty="0" smtClean="0"/>
              <a:t>.</a:t>
            </a:r>
            <a:endParaRPr lang="es-VE" sz="1700" dirty="0" smtClean="0"/>
          </a:p>
        </p:txBody>
      </p:sp>
      <p:sp>
        <p:nvSpPr>
          <p:cNvPr id="5" name="2 Marcador de contenido"/>
          <p:cNvSpPr txBox="1">
            <a:spLocks/>
          </p:cNvSpPr>
          <p:nvPr/>
        </p:nvSpPr>
        <p:spPr>
          <a:xfrm>
            <a:off x="107504" y="4176038"/>
            <a:ext cx="9034834" cy="2592288"/>
          </a:xfrm>
          <a:prstGeom prst="rect">
            <a:avLst/>
          </a:prstGeom>
          <a:solidFill>
            <a:srgbClr val="EBF6F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1463" indent="-271463" algn="just">
              <a:buFont typeface="+mj-lt"/>
              <a:buAutoNum type="arabicPeriod"/>
            </a:pPr>
            <a:r>
              <a:rPr lang="es-MX" sz="1700" dirty="0" smtClean="0"/>
              <a:t>El teatro, la música como actividades extracurriculares son espacios que hemos de reforzar y promover más para formar. Este esfuerzo debe tener una cabeza pensante que sepa hacia dónde va ese trabajo y cómo se vincula con otras dimensiones.</a:t>
            </a:r>
          </a:p>
          <a:p>
            <a:pPr marL="271463" indent="-271463" algn="just">
              <a:buFont typeface="+mj-lt"/>
              <a:buAutoNum type="arabicPeriod"/>
            </a:pPr>
            <a:r>
              <a:rPr lang="es-VE" sz="1700" dirty="0" smtClean="0"/>
              <a:t>La activación de los centros de estudiantes como herramientas de liderazgo. Además, todo el proceso de planchas, candidatos, propaganda, conteo de votos, etc.   </a:t>
            </a:r>
          </a:p>
          <a:p>
            <a:pPr marL="271463" indent="-271463" algn="just">
              <a:buFont typeface="+mj-lt"/>
              <a:buAutoNum type="arabicPeriod"/>
            </a:pPr>
            <a:r>
              <a:rPr lang="es-MX" sz="1700" dirty="0" smtClean="0"/>
              <a:t>Recrear y reforzar las tradicionales convivencias con un pre y post de modo que sean parte de un proceso.</a:t>
            </a:r>
          </a:p>
          <a:p>
            <a:pPr marL="271463" indent="-271463" algn="just">
              <a:buFont typeface="+mj-lt"/>
              <a:buAutoNum type="arabicPeriod"/>
            </a:pPr>
            <a:r>
              <a:rPr lang="es-MX" sz="1700" dirty="0" smtClean="0"/>
              <a:t>Fortalecer los cursos de formación de catequesis de la confirmación en nuestros colegios y que se pueda hablar de ser cristiano hoy explícitamente.</a:t>
            </a:r>
          </a:p>
          <a:p>
            <a:pPr marL="514350" indent="-514350" algn="just">
              <a:buFont typeface="+mj-lt"/>
              <a:buAutoNum type="arabicPeriod"/>
            </a:pPr>
            <a:endParaRPr lang="es-VE" sz="2200" dirty="0" smtClean="0"/>
          </a:p>
        </p:txBody>
      </p:sp>
      <p:sp>
        <p:nvSpPr>
          <p:cNvPr id="6" name="CuadroTexto 5"/>
          <p:cNvSpPr txBox="1"/>
          <p:nvPr/>
        </p:nvSpPr>
        <p:spPr>
          <a:xfrm>
            <a:off x="454497" y="151996"/>
            <a:ext cx="2962622" cy="369332"/>
          </a:xfrm>
          <a:prstGeom prst="rect">
            <a:avLst/>
          </a:prstGeom>
          <a:noFill/>
        </p:spPr>
        <p:txBody>
          <a:bodyPr wrap="square" rtlCol="0">
            <a:spAutoFit/>
          </a:bodyPr>
          <a:lstStyle/>
          <a:p>
            <a:r>
              <a:rPr lang="es-ES" b="1" dirty="0" smtClean="0"/>
              <a:t>GRUPO 4</a:t>
            </a:r>
            <a:endParaRPr lang="es-VE" b="1" dirty="0"/>
          </a:p>
        </p:txBody>
      </p:sp>
      <p:sp>
        <p:nvSpPr>
          <p:cNvPr id="7" name="CuadroTexto 6"/>
          <p:cNvSpPr txBox="1"/>
          <p:nvPr/>
        </p:nvSpPr>
        <p:spPr>
          <a:xfrm>
            <a:off x="251520" y="3806706"/>
            <a:ext cx="2962622" cy="369332"/>
          </a:xfrm>
          <a:prstGeom prst="rect">
            <a:avLst/>
          </a:prstGeom>
          <a:noFill/>
        </p:spPr>
        <p:txBody>
          <a:bodyPr wrap="square" rtlCol="0">
            <a:spAutoFit/>
          </a:bodyPr>
          <a:lstStyle/>
          <a:p>
            <a:r>
              <a:rPr lang="es-ES" b="1" dirty="0" smtClean="0"/>
              <a:t>GRUPO 5</a:t>
            </a:r>
            <a:endParaRPr lang="es-VE" b="1" dirty="0"/>
          </a:p>
        </p:txBody>
      </p:sp>
    </p:spTree>
    <p:extLst>
      <p:ext uri="{BB962C8B-B14F-4D97-AF65-F5344CB8AC3E}">
        <p14:creationId xmlns:p14="http://schemas.microsoft.com/office/powerpoint/2010/main" val="256104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2132856"/>
            <a:ext cx="7128792" cy="1384995"/>
          </a:xfrm>
          <a:prstGeom prst="rect">
            <a:avLst/>
          </a:prstGeom>
        </p:spPr>
        <p:txBody>
          <a:bodyPr wrap="square">
            <a:spAutoFit/>
          </a:bodyPr>
          <a:lstStyle/>
          <a:p>
            <a:pPr algn="ctr"/>
            <a:r>
              <a:rPr lang="es-VE" sz="2800" b="1" dirty="0" smtClean="0">
                <a:solidFill>
                  <a:schemeClr val="accent1">
                    <a:lumMod val="75000"/>
                  </a:schemeClr>
                </a:solidFill>
                <a:effectLst>
                  <a:outerShdw blurRad="38100" dist="38100" dir="2700000" algn="tl">
                    <a:srgbClr val="000000">
                      <a:alpha val="43137"/>
                    </a:srgbClr>
                  </a:outerShdw>
                </a:effectLst>
                <a:ea typeface="Times New Roman"/>
                <a:cs typeface="Times New Roman"/>
              </a:rPr>
              <a:t>3. </a:t>
            </a:r>
            <a:r>
              <a:rPr lang="es-VE" sz="2800" b="1" dirty="0">
                <a:solidFill>
                  <a:schemeClr val="accent1">
                    <a:lumMod val="75000"/>
                  </a:schemeClr>
                </a:solidFill>
                <a:effectLst>
                  <a:outerShdw blurRad="38100" dist="38100" dir="2700000" algn="tl">
                    <a:srgbClr val="000000">
                      <a:alpha val="43137"/>
                    </a:srgbClr>
                  </a:outerShdw>
                </a:effectLst>
                <a:ea typeface="Times New Roman"/>
                <a:cs typeface="Times New Roman"/>
              </a:rPr>
              <a:t>¿Cuáles de las actividades propuestas se pudieran emprender o fortalecer en esfuerzo conjunto entre las obras</a:t>
            </a:r>
            <a:r>
              <a:rPr lang="es-VE" sz="2800" b="1" dirty="0" smtClean="0">
                <a:solidFill>
                  <a:schemeClr val="accent1">
                    <a:lumMod val="75000"/>
                  </a:schemeClr>
                </a:solidFill>
                <a:effectLst>
                  <a:outerShdw blurRad="38100" dist="38100" dir="2700000" algn="tl">
                    <a:srgbClr val="000000">
                      <a:alpha val="43137"/>
                    </a:srgbClr>
                  </a:outerShdw>
                </a:effectLst>
                <a:ea typeface="Times New Roman"/>
                <a:cs typeface="Times New Roman"/>
              </a:rPr>
              <a:t>?</a:t>
            </a:r>
            <a:endParaRPr lang="es-V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850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2455" y="746528"/>
            <a:ext cx="8229986" cy="1440160"/>
          </a:xfrm>
          <a:solidFill>
            <a:srgbClr val="E9EFF7"/>
          </a:solidFill>
        </p:spPr>
        <p:txBody>
          <a:bodyPr>
            <a:normAutofit/>
          </a:bodyPr>
          <a:lstStyle/>
          <a:p>
            <a:pPr marL="271463" indent="-271463">
              <a:buFont typeface="+mj-lt"/>
              <a:buAutoNum type="arabicPeriod"/>
            </a:pPr>
            <a:r>
              <a:rPr lang="es-VE" sz="1700" dirty="0" smtClean="0"/>
              <a:t>Conocer lo que está haciendo cada </a:t>
            </a:r>
            <a:r>
              <a:rPr lang="es-VE" sz="1700" dirty="0" smtClean="0"/>
              <a:t>obra </a:t>
            </a:r>
            <a:r>
              <a:rPr lang="es-VE" sz="1700" dirty="0" smtClean="0"/>
              <a:t>para articularnos en mayor medida y generar sinergias que permitan unir esfuerzos para llevar a cabo las actividades complementarias que se desarrollan en cada una.</a:t>
            </a:r>
            <a:endParaRPr lang="es-VE" sz="1700" dirty="0"/>
          </a:p>
          <a:p>
            <a:pPr marL="271463" indent="-271463">
              <a:buFont typeface="+mj-lt"/>
              <a:buAutoNum type="arabicPeriod"/>
            </a:pPr>
            <a:r>
              <a:rPr lang="es-VE" sz="1700" dirty="0" smtClean="0"/>
              <a:t>Retomar la figura de la Red Apostólica Ignaciana, en algunos casos se debe </a:t>
            </a:r>
            <a:r>
              <a:rPr lang="es-VE" sz="1700" dirty="0" smtClean="0"/>
              <a:t>fortalecer </a:t>
            </a:r>
            <a:r>
              <a:rPr lang="es-VE" sz="1700" dirty="0" smtClean="0"/>
              <a:t>y en otros </a:t>
            </a:r>
            <a:r>
              <a:rPr lang="es-VE" sz="1700" dirty="0" smtClean="0"/>
              <a:t>emprender</a:t>
            </a:r>
            <a:r>
              <a:rPr lang="es-VE" sz="1700" dirty="0" smtClean="0"/>
              <a:t>.</a:t>
            </a:r>
          </a:p>
          <a:p>
            <a:pPr marL="514350" indent="-514350">
              <a:buNone/>
            </a:pPr>
            <a:endParaRPr lang="es-VE" sz="2200" dirty="0" smtClean="0"/>
          </a:p>
        </p:txBody>
      </p:sp>
      <p:sp>
        <p:nvSpPr>
          <p:cNvPr id="4" name="CuadroTexto 3"/>
          <p:cNvSpPr txBox="1"/>
          <p:nvPr/>
        </p:nvSpPr>
        <p:spPr>
          <a:xfrm>
            <a:off x="440259" y="228305"/>
            <a:ext cx="2962622" cy="369332"/>
          </a:xfrm>
          <a:prstGeom prst="rect">
            <a:avLst/>
          </a:prstGeom>
          <a:noFill/>
        </p:spPr>
        <p:txBody>
          <a:bodyPr wrap="square" rtlCol="0">
            <a:spAutoFit/>
          </a:bodyPr>
          <a:lstStyle/>
          <a:p>
            <a:r>
              <a:rPr lang="es-ES" b="1" dirty="0" smtClean="0"/>
              <a:t>GRUPO 1</a:t>
            </a:r>
            <a:endParaRPr lang="es-VE" b="1" dirty="0"/>
          </a:p>
        </p:txBody>
      </p:sp>
      <p:sp>
        <p:nvSpPr>
          <p:cNvPr id="5" name="CuadroTexto 4"/>
          <p:cNvSpPr txBox="1"/>
          <p:nvPr/>
        </p:nvSpPr>
        <p:spPr>
          <a:xfrm>
            <a:off x="440259" y="2371150"/>
            <a:ext cx="2962622" cy="369332"/>
          </a:xfrm>
          <a:prstGeom prst="rect">
            <a:avLst/>
          </a:prstGeom>
          <a:noFill/>
        </p:spPr>
        <p:txBody>
          <a:bodyPr wrap="square" rtlCol="0">
            <a:spAutoFit/>
          </a:bodyPr>
          <a:lstStyle/>
          <a:p>
            <a:r>
              <a:rPr lang="es-ES" b="1" dirty="0" smtClean="0"/>
              <a:t>GRUPO 3</a:t>
            </a:r>
            <a:endParaRPr lang="es-VE" b="1" dirty="0"/>
          </a:p>
        </p:txBody>
      </p:sp>
      <p:sp>
        <p:nvSpPr>
          <p:cNvPr id="10" name="2 Marcador de contenido"/>
          <p:cNvSpPr txBox="1">
            <a:spLocks/>
          </p:cNvSpPr>
          <p:nvPr/>
        </p:nvSpPr>
        <p:spPr>
          <a:xfrm>
            <a:off x="302455" y="2924944"/>
            <a:ext cx="8374002" cy="3312368"/>
          </a:xfrm>
          <a:prstGeom prst="rect">
            <a:avLst/>
          </a:prstGeom>
          <a:solidFill>
            <a:schemeClr val="accent3">
              <a:lumMod val="20000"/>
              <a:lumOff val="80000"/>
            </a:schemeClr>
          </a:solidFill>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1463" indent="-271463">
              <a:buFont typeface="+mj-lt"/>
              <a:buAutoNum type="arabicPeriod"/>
            </a:pPr>
            <a:r>
              <a:rPr lang="es-VE" sz="1700" dirty="0" smtClean="0"/>
              <a:t>Replicar la formación y la reflexión planteada en esta Asamblea.  </a:t>
            </a:r>
          </a:p>
          <a:p>
            <a:pPr marL="271463" indent="-271463">
              <a:buFont typeface="+mj-lt"/>
              <a:buAutoNum type="arabicPeriod"/>
            </a:pPr>
            <a:r>
              <a:rPr lang="es-VE" sz="1700" dirty="0" smtClean="0"/>
              <a:t> Fortalecimiento de las redes apostólicas ignacianas.</a:t>
            </a:r>
          </a:p>
          <a:p>
            <a:pPr marL="271463" indent="-271463">
              <a:buFont typeface="+mj-lt"/>
              <a:buAutoNum type="arabicPeriod"/>
            </a:pPr>
            <a:r>
              <a:rPr lang="es-VE" sz="1700" dirty="0" smtClean="0"/>
              <a:t>Centros de ciudadanía escolar o programas equivalentes podrían ser comunes en las </a:t>
            </a:r>
            <a:r>
              <a:rPr lang="es-VE" sz="1700" dirty="0" err="1" smtClean="0"/>
              <a:t>escuela.s</a:t>
            </a:r>
            <a:endParaRPr lang="es-VE" sz="1700" dirty="0" smtClean="0"/>
          </a:p>
          <a:p>
            <a:pPr marL="271463" indent="-271463">
              <a:buFont typeface="+mj-lt"/>
              <a:buAutoNum type="arabicPeriod"/>
            </a:pPr>
            <a:r>
              <a:rPr lang="es-VE" sz="1700" dirty="0" smtClean="0"/>
              <a:t>Promover encuentros </a:t>
            </a:r>
            <a:r>
              <a:rPr lang="es-VE" sz="1700" dirty="0" err="1" smtClean="0"/>
              <a:t>interprogramas</a:t>
            </a:r>
            <a:r>
              <a:rPr lang="es-VE" sz="1700" dirty="0" smtClean="0"/>
              <a:t> que no sean de las élites de esta asamblea (intercambio de docentes y estudiantes </a:t>
            </a:r>
            <a:r>
              <a:rPr lang="es-VE" sz="1700" dirty="0" err="1" smtClean="0"/>
              <a:t>interobras</a:t>
            </a:r>
            <a:r>
              <a:rPr lang="es-VE" sz="1700" dirty="0" smtClean="0"/>
              <a:t>)</a:t>
            </a:r>
          </a:p>
          <a:p>
            <a:pPr marL="271463" indent="-271463">
              <a:buFont typeface="+mj-lt"/>
              <a:buAutoNum type="arabicPeriod"/>
            </a:pPr>
            <a:r>
              <a:rPr lang="es-VE" sz="1700" dirty="0" smtClean="0"/>
              <a:t>Seguir compartiendo las experiencias en esta línea de formación para el compromiso.</a:t>
            </a:r>
          </a:p>
          <a:p>
            <a:pPr marL="271463" indent="-271463">
              <a:buFont typeface="+mj-lt"/>
              <a:buAutoNum type="arabicPeriod"/>
            </a:pPr>
            <a:r>
              <a:rPr lang="es-VE" sz="1700" dirty="0" smtClean="0"/>
              <a:t>Proyecto de vida y acompañamiento vocacional.</a:t>
            </a:r>
          </a:p>
          <a:p>
            <a:pPr marL="271463" indent="-271463">
              <a:buFont typeface="+mj-lt"/>
              <a:buAutoNum type="arabicPeriod"/>
            </a:pPr>
            <a:r>
              <a:rPr lang="es-VE" sz="1700" dirty="0" smtClean="0"/>
              <a:t>Formación política de nuestros docentes y jóvenes (aporte del Centro </a:t>
            </a:r>
            <a:r>
              <a:rPr lang="es-VE" sz="1700" dirty="0" err="1" smtClean="0"/>
              <a:t>Gumilla</a:t>
            </a:r>
            <a:r>
              <a:rPr lang="es-VE" sz="1700" dirty="0" smtClean="0"/>
              <a:t>) </a:t>
            </a:r>
          </a:p>
          <a:p>
            <a:pPr marL="271463" indent="-271463">
              <a:buFont typeface="+mj-lt"/>
              <a:buAutoNum type="arabicPeriod"/>
            </a:pPr>
            <a:endParaRPr lang="es-ES" sz="1700" dirty="0"/>
          </a:p>
          <a:p>
            <a:pPr marL="0" indent="0">
              <a:buNone/>
            </a:pPr>
            <a:r>
              <a:rPr lang="es-ES" sz="1900" dirty="0" smtClean="0"/>
              <a:t>Reflexión: </a:t>
            </a:r>
            <a:r>
              <a:rPr lang="es-MX" sz="1900" dirty="0"/>
              <a:t>La marcha cotidiana de las escuelas lamentablemente no están orientadas en esta línea del compromiso</a:t>
            </a:r>
            <a:endParaRPr lang="es-ES" sz="1900" dirty="0"/>
          </a:p>
          <a:p>
            <a:pPr marL="0" indent="0">
              <a:buNone/>
            </a:pPr>
            <a:endParaRPr lang="es-VE" sz="2200" dirty="0" smtClean="0"/>
          </a:p>
          <a:p>
            <a:pPr marL="514350" indent="-514350">
              <a:buFont typeface="+mj-lt"/>
              <a:buAutoNum type="arabicPeriod"/>
            </a:pPr>
            <a:endParaRPr lang="es-VE" sz="2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363272" cy="5400600"/>
          </a:xfrm>
          <a:solidFill>
            <a:srgbClr val="FAF0F0"/>
          </a:solidFill>
        </p:spPr>
        <p:txBody>
          <a:bodyPr>
            <a:normAutofit/>
          </a:bodyPr>
          <a:lstStyle/>
          <a:p>
            <a:pPr marL="357188" indent="-357188">
              <a:buFont typeface="+mj-lt"/>
              <a:buAutoNum type="arabicPeriod"/>
            </a:pPr>
            <a:r>
              <a:rPr lang="es-VE" sz="1700" dirty="0" smtClean="0"/>
              <a:t>Retomar el trabajo sobre valores para construir un marco común en este tema. </a:t>
            </a:r>
            <a:endParaRPr lang="es-VE" sz="1700" dirty="0" smtClean="0"/>
          </a:p>
          <a:p>
            <a:pPr marL="357188" indent="-357188">
              <a:buFont typeface="+mj-lt"/>
              <a:buAutoNum type="arabicPeriod"/>
            </a:pPr>
            <a:r>
              <a:rPr lang="es-VE" sz="1700" dirty="0" smtClean="0"/>
              <a:t>El </a:t>
            </a:r>
            <a:r>
              <a:rPr lang="es-VE" sz="1700" dirty="0" smtClean="0"/>
              <a:t>equipo </a:t>
            </a:r>
            <a:r>
              <a:rPr lang="es-VE" sz="1700" dirty="0" smtClean="0"/>
              <a:t>Promotor </a:t>
            </a:r>
            <a:r>
              <a:rPr lang="es-VE" sz="1700" dirty="0" smtClean="0"/>
              <a:t>de la Pastoral.</a:t>
            </a:r>
          </a:p>
          <a:p>
            <a:pPr marL="357188" indent="-357188">
              <a:buFont typeface="+mj-lt"/>
              <a:buAutoNum type="arabicPeriod"/>
            </a:pPr>
            <a:r>
              <a:rPr lang="es-VE" sz="1700" dirty="0" smtClean="0"/>
              <a:t>Acompañamiento y seguimiento a los programas propuestos.  </a:t>
            </a:r>
            <a:endParaRPr lang="es-VE" sz="1700" dirty="0"/>
          </a:p>
          <a:p>
            <a:pPr marL="357188" indent="-357188">
              <a:buFont typeface="+mj-lt"/>
              <a:buAutoNum type="arabicPeriod"/>
            </a:pPr>
            <a:r>
              <a:rPr lang="es-VE" sz="1700" dirty="0" smtClean="0"/>
              <a:t>Horas en aula para el compromiso con el otro. Formación complementaria que aborde lo humano, explícito en el pensum. Un área de formación que nos toca desde lo teórico y lo práctico.</a:t>
            </a:r>
          </a:p>
          <a:p>
            <a:pPr marL="357188" indent="-357188">
              <a:buFont typeface="+mj-lt"/>
              <a:buAutoNum type="arabicPeriod"/>
            </a:pPr>
            <a:r>
              <a:rPr lang="es-VE" sz="1700" dirty="0" smtClean="0"/>
              <a:t>2 o 3 Experiencias significativas durante sus años de estudio.   </a:t>
            </a:r>
          </a:p>
          <a:p>
            <a:pPr marL="357188" indent="-357188">
              <a:buFont typeface="+mj-lt"/>
              <a:buAutoNum type="arabicPeriod"/>
            </a:pPr>
            <a:r>
              <a:rPr lang="es-VE" sz="1700" dirty="0" smtClean="0"/>
              <a:t>Sistematizar o recoger las experiencias de compromiso en las obras de la Compañía. Inventario de experiencias posibles que son significativas en la obra jesuítica para ofrecerla a los estudiantes.</a:t>
            </a:r>
          </a:p>
          <a:p>
            <a:pPr marL="357188" indent="-357188">
              <a:buFont typeface="+mj-lt"/>
              <a:buAutoNum type="arabicPeriod"/>
            </a:pPr>
            <a:r>
              <a:rPr lang="es-VE" sz="1700" dirty="0" smtClean="0"/>
              <a:t>Sincerar las experiencias significativas del trabajo juvenil y cuidar al sujeto con las actividades que ofrecemos a los jóvenes. </a:t>
            </a:r>
            <a:endParaRPr lang="es-VE" sz="1700" dirty="0" smtClean="0"/>
          </a:p>
          <a:p>
            <a:pPr marL="357188" indent="-357188">
              <a:buFont typeface="+mj-lt"/>
              <a:buAutoNum type="arabicPeriod"/>
            </a:pPr>
            <a:r>
              <a:rPr lang="es-VE" sz="1700" dirty="0" smtClean="0"/>
              <a:t>Pensar </a:t>
            </a:r>
            <a:r>
              <a:rPr lang="es-VE" sz="1700" dirty="0" smtClean="0"/>
              <a:t>la formalidad de la ERE ubicada y relacionada con otras dimensiones humanas</a:t>
            </a:r>
            <a:r>
              <a:rPr lang="es-VE" sz="1700" dirty="0" smtClean="0"/>
              <a:t>.</a:t>
            </a:r>
            <a:endParaRPr lang="es-VE" sz="1700" dirty="0" smtClean="0"/>
          </a:p>
          <a:p>
            <a:pPr marL="357188" indent="-357188">
              <a:buNone/>
            </a:pPr>
            <a:endParaRPr lang="es-VE" sz="1700" dirty="0" smtClean="0"/>
          </a:p>
          <a:p>
            <a:pPr marL="357188" indent="-357188">
              <a:buNone/>
            </a:pPr>
            <a:r>
              <a:rPr lang="es-VE" sz="1700" dirty="0" smtClean="0"/>
              <a:t>NOTAS</a:t>
            </a:r>
            <a:r>
              <a:rPr lang="es-VE" sz="1700" dirty="0" smtClean="0"/>
              <a:t>:</a:t>
            </a:r>
          </a:p>
          <a:p>
            <a:pPr marL="357188" indent="-357188">
              <a:buFont typeface="+mj-lt"/>
              <a:buAutoNum type="arabicPeriod"/>
            </a:pPr>
            <a:r>
              <a:rPr lang="es-VE" sz="1700" dirty="0" smtClean="0"/>
              <a:t>Ofrecer algo bien atractivo para nuestros estudiantes.</a:t>
            </a:r>
          </a:p>
          <a:p>
            <a:pPr marL="357188" indent="-357188">
              <a:buFont typeface="+mj-lt"/>
              <a:buAutoNum type="arabicPeriod"/>
            </a:pPr>
            <a:r>
              <a:rPr lang="es-VE" sz="1700" dirty="0" smtClean="0"/>
              <a:t>Saber que tenemos que convivir con las disposiciones del </a:t>
            </a:r>
            <a:r>
              <a:rPr lang="es-VE" sz="1700" dirty="0" smtClean="0"/>
              <a:t>Estado</a:t>
            </a:r>
            <a:r>
              <a:rPr lang="es-VE" sz="1700" dirty="0" smtClean="0"/>
              <a:t>.</a:t>
            </a:r>
          </a:p>
        </p:txBody>
      </p:sp>
      <p:sp>
        <p:nvSpPr>
          <p:cNvPr id="5" name="CuadroTexto 4"/>
          <p:cNvSpPr txBox="1"/>
          <p:nvPr/>
        </p:nvSpPr>
        <p:spPr>
          <a:xfrm>
            <a:off x="457200" y="548680"/>
            <a:ext cx="2962622" cy="369332"/>
          </a:xfrm>
          <a:prstGeom prst="rect">
            <a:avLst/>
          </a:prstGeom>
          <a:noFill/>
        </p:spPr>
        <p:txBody>
          <a:bodyPr wrap="square" rtlCol="0">
            <a:spAutoFit/>
          </a:bodyPr>
          <a:lstStyle/>
          <a:p>
            <a:r>
              <a:rPr lang="es-ES" b="1" dirty="0" smtClean="0"/>
              <a:t>GRUPO 4</a:t>
            </a:r>
            <a:endParaRPr lang="es-VE" b="1" dirty="0"/>
          </a:p>
        </p:txBody>
      </p:sp>
    </p:spTree>
    <p:extLst>
      <p:ext uri="{BB962C8B-B14F-4D97-AF65-F5344CB8AC3E}">
        <p14:creationId xmlns:p14="http://schemas.microsoft.com/office/powerpoint/2010/main" val="602609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363272" cy="2952328"/>
          </a:xfrm>
          <a:solidFill>
            <a:srgbClr val="EBF6F9"/>
          </a:solidFill>
        </p:spPr>
        <p:txBody>
          <a:bodyPr>
            <a:normAutofit/>
          </a:bodyPr>
          <a:lstStyle/>
          <a:p>
            <a:pPr marL="357188" indent="-357188">
              <a:buFont typeface="+mj-lt"/>
              <a:buAutoNum type="arabicPeriod"/>
            </a:pPr>
            <a:r>
              <a:rPr lang="es-VE" sz="1700" dirty="0" smtClean="0"/>
              <a:t>Aprovechar todo lo que tenemos de recursos humanos, pedagógicos y tecnológicos para articular una propuesta con la intencionalidad deseada y como política institucional. </a:t>
            </a:r>
            <a:endParaRPr lang="es-VE" sz="1700" dirty="0" smtClean="0"/>
          </a:p>
          <a:p>
            <a:pPr marL="357188" indent="-357188">
              <a:buFont typeface="+mj-lt"/>
              <a:buAutoNum type="arabicPeriod"/>
            </a:pPr>
            <a:r>
              <a:rPr lang="es-VE" sz="1700" dirty="0" smtClean="0"/>
              <a:t>Hacer </a:t>
            </a:r>
            <a:r>
              <a:rPr lang="es-VE" sz="1700" dirty="0" smtClean="0"/>
              <a:t>unas tres o cuatro experiencias al año y evaluarlas para continuar profundizando. Esto se ha de propiciar e introducir en la rutina escolar en este tema del compromiso.    </a:t>
            </a:r>
          </a:p>
          <a:p>
            <a:pPr marL="357188" indent="-357188">
              <a:buFont typeface="+mj-lt"/>
              <a:buAutoNum type="arabicPeriod"/>
            </a:pPr>
            <a:r>
              <a:rPr lang="es-VE" sz="1700" dirty="0" smtClean="0"/>
              <a:t>Producir y fortalecer la producción de materiales audiovisuales (videoconferencias, </a:t>
            </a:r>
            <a:r>
              <a:rPr lang="es-VE" sz="1700" dirty="0" err="1" smtClean="0"/>
              <a:t>skype</a:t>
            </a:r>
            <a:r>
              <a:rPr lang="es-VE" sz="1700" dirty="0" smtClean="0"/>
              <a:t>, </a:t>
            </a:r>
            <a:r>
              <a:rPr lang="es-VE" sz="1700" dirty="0" err="1" smtClean="0"/>
              <a:t>etc</a:t>
            </a:r>
            <a:r>
              <a:rPr lang="es-VE" sz="1700" dirty="0" smtClean="0"/>
              <a:t>) breves con especialistas sobre determinadas temáticas a los que puedan dársele intencionalidad pedagógica en materia de compromiso. Así </a:t>
            </a:r>
            <a:r>
              <a:rPr lang="es-VE" sz="1700" dirty="0"/>
              <a:t>por ejemplo, que un Ugalde les hable por </a:t>
            </a:r>
            <a:r>
              <a:rPr lang="es-VE" sz="1700" dirty="0" err="1"/>
              <a:t>skype</a:t>
            </a:r>
            <a:r>
              <a:rPr lang="es-VE" sz="1700" dirty="0"/>
              <a:t> a los estudiantes de 5to año del colegio Loyola </a:t>
            </a:r>
            <a:r>
              <a:rPr lang="es-VE" sz="1700" dirty="0" err="1"/>
              <a:t>Gumilla</a:t>
            </a:r>
            <a:r>
              <a:rPr lang="es-VE" sz="1700" dirty="0" smtClean="0"/>
              <a:t>. Que un Joseba pueda grabar unos videos sobre temáticas particulares y que se usen para lo que queremos.   </a:t>
            </a:r>
          </a:p>
        </p:txBody>
      </p:sp>
      <p:sp>
        <p:nvSpPr>
          <p:cNvPr id="4" name="CuadroTexto 3"/>
          <p:cNvSpPr txBox="1"/>
          <p:nvPr/>
        </p:nvSpPr>
        <p:spPr>
          <a:xfrm>
            <a:off x="323528" y="476672"/>
            <a:ext cx="2962622" cy="369332"/>
          </a:xfrm>
          <a:prstGeom prst="rect">
            <a:avLst/>
          </a:prstGeom>
          <a:noFill/>
        </p:spPr>
        <p:txBody>
          <a:bodyPr wrap="square" rtlCol="0">
            <a:spAutoFit/>
          </a:bodyPr>
          <a:lstStyle/>
          <a:p>
            <a:r>
              <a:rPr lang="es-ES" b="1" dirty="0" smtClean="0"/>
              <a:t>GRUPO 5</a:t>
            </a:r>
            <a:endParaRPr lang="es-VE" b="1" dirty="0"/>
          </a:p>
        </p:txBody>
      </p:sp>
    </p:spTree>
    <p:extLst>
      <p:ext uri="{BB962C8B-B14F-4D97-AF65-F5344CB8AC3E}">
        <p14:creationId xmlns:p14="http://schemas.microsoft.com/office/powerpoint/2010/main" val="3490552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2132856"/>
            <a:ext cx="7128792" cy="1815882"/>
          </a:xfrm>
          <a:prstGeom prst="rect">
            <a:avLst/>
          </a:prstGeom>
        </p:spPr>
        <p:txBody>
          <a:bodyPr wrap="square">
            <a:spAutoFit/>
          </a:bodyPr>
          <a:lstStyle/>
          <a:p>
            <a:pPr algn="ctr"/>
            <a:r>
              <a:rPr lang="es-VE" sz="2800" b="1" dirty="0">
                <a:solidFill>
                  <a:schemeClr val="accent1">
                    <a:lumMod val="75000"/>
                  </a:schemeClr>
                </a:solidFill>
                <a:effectLst>
                  <a:outerShdw blurRad="38100" dist="38100" dir="2700000" algn="tl">
                    <a:srgbClr val="000000">
                      <a:alpha val="43137"/>
                    </a:srgbClr>
                  </a:outerShdw>
                </a:effectLst>
                <a:ea typeface="Times New Roman"/>
                <a:cs typeface="Times New Roman"/>
              </a:rPr>
              <a:t>1. ¿Cómo se podría hacer más explícita, reforzar y generalizar la formación para el compromiso en los programas (pensum) académicos regulares de las obras? </a:t>
            </a:r>
            <a:endParaRPr lang="es-V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593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1400" y="535615"/>
            <a:ext cx="8580908" cy="2580119"/>
          </a:xfrm>
          <a:solidFill>
            <a:srgbClr val="E9EFF7"/>
          </a:solidFill>
        </p:spPr>
        <p:txBody>
          <a:bodyPr>
            <a:normAutofit fontScale="92500" lnSpcReduction="10000"/>
          </a:bodyPr>
          <a:lstStyle/>
          <a:p>
            <a:pPr marL="271463" indent="-271463">
              <a:buFont typeface="+mj-lt"/>
              <a:buAutoNum type="arabicPeriod"/>
            </a:pPr>
            <a:r>
              <a:rPr lang="es-VE" sz="1700" dirty="0" smtClean="0"/>
              <a:t>Se </a:t>
            </a:r>
            <a:r>
              <a:rPr lang="es-VE" sz="1700" dirty="0" smtClean="0"/>
              <a:t>hace necesario conocer las/los destinatarias/os de la formación para ser asertivos en el planteamiento de los elementos de formación a ser incorporados en el Plan de </a:t>
            </a:r>
            <a:r>
              <a:rPr lang="es-VE" sz="1700" dirty="0" smtClean="0"/>
              <a:t>Estudios, </a:t>
            </a:r>
            <a:r>
              <a:rPr lang="es-VE" sz="1700" dirty="0" smtClean="0"/>
              <a:t>según los distintos </a:t>
            </a:r>
            <a:r>
              <a:rPr lang="es-VE" sz="1700" dirty="0" smtClean="0"/>
              <a:t>niveles, </a:t>
            </a:r>
            <a:r>
              <a:rPr lang="es-VE" sz="1700" dirty="0" smtClean="0"/>
              <a:t>modalidades y características particulares de cada Obra.</a:t>
            </a:r>
          </a:p>
          <a:p>
            <a:pPr marL="271463" indent="-271463">
              <a:buFont typeface="+mj-lt"/>
              <a:buAutoNum type="arabicPeriod"/>
            </a:pPr>
            <a:r>
              <a:rPr lang="es-VE" sz="1700" dirty="0" smtClean="0"/>
              <a:t>En </a:t>
            </a:r>
            <a:r>
              <a:rPr lang="es-VE" sz="1700" dirty="0" smtClean="0"/>
              <a:t>los Planes de Estudios actuales determinar aquellas cátedras que impliquen elementos de compromiso social para incorporarlos en los contenidos.</a:t>
            </a:r>
          </a:p>
          <a:p>
            <a:pPr marL="271463" indent="-271463">
              <a:buFont typeface="+mj-lt"/>
              <a:buAutoNum type="arabicPeriod"/>
            </a:pPr>
            <a:r>
              <a:rPr lang="es-VE" sz="1700" dirty="0" smtClean="0"/>
              <a:t>Revisar los contenidos programáticos actuales para determinar en cuáles se pueden integrar el enfoque de </a:t>
            </a:r>
            <a:r>
              <a:rPr lang="es-VE" sz="1700" dirty="0" smtClean="0"/>
              <a:t>Compromiso, </a:t>
            </a:r>
            <a:r>
              <a:rPr lang="es-VE" sz="1700" dirty="0" smtClean="0"/>
              <a:t>seleccionar  para organizar y planificar de forma interdisciplinaria estrategias alternativas para desarrollarlos.</a:t>
            </a:r>
          </a:p>
          <a:p>
            <a:pPr marL="271463" indent="-271463">
              <a:buAutoNum type="arabicPeriod"/>
            </a:pPr>
            <a:r>
              <a:rPr lang="es-VE" sz="1700" dirty="0" smtClean="0"/>
              <a:t>Este proceso debe ir acompañado de un programa de formación para los Docentes que permita incorporar en su práctica estos elementos.</a:t>
            </a:r>
          </a:p>
        </p:txBody>
      </p:sp>
      <p:sp>
        <p:nvSpPr>
          <p:cNvPr id="4" name="CuadroTexto 3"/>
          <p:cNvSpPr txBox="1"/>
          <p:nvPr/>
        </p:nvSpPr>
        <p:spPr>
          <a:xfrm>
            <a:off x="454497" y="166283"/>
            <a:ext cx="2962622" cy="369332"/>
          </a:xfrm>
          <a:prstGeom prst="rect">
            <a:avLst/>
          </a:prstGeom>
          <a:noFill/>
        </p:spPr>
        <p:txBody>
          <a:bodyPr wrap="square" rtlCol="0">
            <a:spAutoFit/>
          </a:bodyPr>
          <a:lstStyle/>
          <a:p>
            <a:r>
              <a:rPr lang="es-ES" b="1" dirty="0" smtClean="0"/>
              <a:t>GRUPO 1</a:t>
            </a:r>
            <a:endParaRPr lang="es-VE" b="1" dirty="0"/>
          </a:p>
        </p:txBody>
      </p:sp>
      <p:sp>
        <p:nvSpPr>
          <p:cNvPr id="6" name="CuadroTexto 5"/>
          <p:cNvSpPr txBox="1"/>
          <p:nvPr/>
        </p:nvSpPr>
        <p:spPr>
          <a:xfrm>
            <a:off x="454547" y="3170049"/>
            <a:ext cx="2962622" cy="369332"/>
          </a:xfrm>
          <a:prstGeom prst="rect">
            <a:avLst/>
          </a:prstGeom>
          <a:noFill/>
        </p:spPr>
        <p:txBody>
          <a:bodyPr wrap="square" rtlCol="0">
            <a:spAutoFit/>
          </a:bodyPr>
          <a:lstStyle/>
          <a:p>
            <a:r>
              <a:rPr lang="es-ES" b="1" dirty="0" smtClean="0"/>
              <a:t>GRUPO 2</a:t>
            </a:r>
            <a:endParaRPr lang="es-VE" b="1" dirty="0"/>
          </a:p>
        </p:txBody>
      </p:sp>
      <p:sp>
        <p:nvSpPr>
          <p:cNvPr id="8" name="2 Marcador de contenido"/>
          <p:cNvSpPr txBox="1">
            <a:spLocks/>
          </p:cNvSpPr>
          <p:nvPr/>
        </p:nvSpPr>
        <p:spPr>
          <a:xfrm>
            <a:off x="454497" y="3539381"/>
            <a:ext cx="8580908" cy="3202501"/>
          </a:xfrm>
          <a:prstGeom prst="rect">
            <a:avLst/>
          </a:prstGeom>
          <a:solidFill>
            <a:schemeClr val="accent6">
              <a:lumMod val="20000"/>
              <a:lumOff val="8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1463" indent="-271463">
              <a:buFont typeface="+mj-lt"/>
              <a:buAutoNum type="arabicPeriod"/>
              <a:defRPr/>
            </a:pPr>
            <a:r>
              <a:rPr lang="es-VE" sz="1600" dirty="0" smtClean="0"/>
              <a:t>Formando  a los docentes. Reconociendo que es un actor central en la  re-creación del currículo. Asumir la transversalidad. Reforzar la formación de los docentes en Identidad y Misión. Aplicar, y más aún, vivir el Paradigma Pedagógico Ignaciano  en la cotidianidad con los docentes, sensibilizándolos para que formemos en  y para el compromiso. Revisar el perfil del  formador.</a:t>
            </a:r>
          </a:p>
          <a:p>
            <a:pPr marL="271463" indent="-271463">
              <a:buFont typeface="+mj-lt"/>
              <a:buAutoNum type="arabicPeriod"/>
              <a:defRPr/>
            </a:pPr>
            <a:r>
              <a:rPr lang="es-VE" sz="1600" dirty="0" smtClean="0"/>
              <a:t> Desarrollando, cada vez más, un currículo contextualizado como camino para que la educación pueda transformar a la persona y ésta al entorno. Valernos de los desarrollos  en la  formación parel compromiso  en América Latina  (Aprendizaje Servicio en :  </a:t>
            </a:r>
            <a:r>
              <a:rPr lang="es-VE" sz="1600" dirty="0" smtClean="0">
                <a:hlinkClick r:id="rId2"/>
              </a:rPr>
              <a:t>http://www.clayss.org.ar/aprendizajeservicio.htm</a:t>
            </a:r>
            <a:r>
              <a:rPr lang="es-VE" sz="1600" dirty="0" smtClean="0"/>
              <a:t> )</a:t>
            </a:r>
          </a:p>
          <a:p>
            <a:pPr marL="271463" indent="-271463">
              <a:buFont typeface="+mj-lt"/>
              <a:buAutoNum type="arabicPeriod"/>
              <a:defRPr/>
            </a:pPr>
            <a:r>
              <a:rPr lang="es-VE" sz="1600" dirty="0" smtClean="0"/>
              <a:t>Acompañar a los docentes que han emprendido proyectos de servicio social, comunitario, pastoral…</a:t>
            </a:r>
          </a:p>
          <a:p>
            <a:pPr marL="271463" indent="-271463">
              <a:buFont typeface="+mj-lt"/>
              <a:buAutoNum type="arabicPeriod"/>
              <a:defRPr/>
            </a:pPr>
            <a:r>
              <a:rPr lang="es-VE" sz="1600" dirty="0" smtClean="0"/>
              <a:t>Partir de la realidad, asumiéndonos como personas que también necesitamos cultivar la sensibilidad, interioridad… el sentido crítico. Solo así podemos llegar a otros y vivir espacios de encuentro (de enseñanza-aprendizaje)</a:t>
            </a:r>
            <a:endParaRPr lang="es-VE"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820472" cy="5904656"/>
          </a:xfrm>
          <a:solidFill>
            <a:schemeClr val="accent3">
              <a:lumMod val="20000"/>
              <a:lumOff val="80000"/>
            </a:schemeClr>
          </a:solidFill>
        </p:spPr>
        <p:txBody>
          <a:bodyPr>
            <a:noAutofit/>
          </a:bodyPr>
          <a:lstStyle/>
          <a:p>
            <a:pPr marL="357188" indent="-357188">
              <a:buFont typeface="+mj-lt"/>
              <a:buAutoNum type="arabicPeriod"/>
            </a:pPr>
            <a:r>
              <a:rPr lang="es-VE" sz="1600" dirty="0" smtClean="0"/>
              <a:t>Revisar el currículo oculto (los valores, las relaciones que se establecen) y las dimensiones pedagógicas y organizativas del mundo escolar, que supone cuestionarnos los que impulsamos los procesos educativos en los centros.</a:t>
            </a:r>
          </a:p>
          <a:p>
            <a:pPr marL="357188" indent="-357188">
              <a:buFont typeface="+mj-lt"/>
              <a:buAutoNum type="arabicPeriod"/>
            </a:pPr>
            <a:r>
              <a:rPr lang="es-VE" sz="1600" dirty="0" smtClean="0"/>
              <a:t>Tomarnos en serio la contextualización del currículo escolar.</a:t>
            </a:r>
          </a:p>
          <a:p>
            <a:pPr marL="357188" indent="-357188">
              <a:buFont typeface="+mj-lt"/>
              <a:buAutoNum type="arabicPeriod"/>
            </a:pPr>
            <a:r>
              <a:rPr lang="es-VE" sz="1600" dirty="0" smtClean="0"/>
              <a:t>La formación integral, con su plus en la construcción del sujeto. Hay que dar un impulso especial a este tema.  Desde el conocimiento de sí y del mundo hacia comprometerse con ese </a:t>
            </a:r>
            <a:r>
              <a:rPr lang="es-VE" sz="1600" dirty="0" smtClean="0"/>
              <a:t>mundo.</a:t>
            </a:r>
            <a:endParaRPr lang="es-VE" sz="1600" dirty="0" smtClean="0"/>
          </a:p>
          <a:p>
            <a:pPr marL="357188" indent="-357188">
              <a:buFont typeface="+mj-lt"/>
              <a:buAutoNum type="arabicPeriod"/>
            </a:pPr>
            <a:r>
              <a:rPr lang="es-VE" sz="1600" dirty="0" smtClean="0"/>
              <a:t>Promover prácticas pedagógicas colaborativas, en relaciones más horizontales (frente a prácticas verticalistas y que premia las individualidades)</a:t>
            </a:r>
          </a:p>
          <a:p>
            <a:pPr marL="357188" indent="-357188">
              <a:buFont typeface="+mj-lt"/>
              <a:buAutoNum type="arabicPeriod"/>
            </a:pPr>
            <a:r>
              <a:rPr lang="es-VE" sz="1600" dirty="0" smtClean="0"/>
              <a:t>Conectar compromiso y prácticas  cotidiana de ciudadanía, no sólo hacia las comunidades, sino dentro de la cultura y convivencia escolar.</a:t>
            </a:r>
          </a:p>
          <a:p>
            <a:pPr marL="357188" indent="-357188">
              <a:buFont typeface="+mj-lt"/>
              <a:buAutoNum type="arabicPeriod"/>
            </a:pPr>
            <a:r>
              <a:rPr lang="es-VE" sz="1600" dirty="0" smtClean="0"/>
              <a:t>Promover la reflexión permanente de nuestras prácticas. Necesidad de sistematizar para institucionalizar las buenas </a:t>
            </a:r>
            <a:r>
              <a:rPr lang="es-VE" sz="1600" dirty="0" smtClean="0"/>
              <a:t>prácticas.</a:t>
            </a:r>
          </a:p>
          <a:p>
            <a:pPr marL="357188" indent="-357188">
              <a:buFont typeface="+mj-lt"/>
              <a:buAutoNum type="arabicPeriod" startAt="7"/>
            </a:pPr>
            <a:r>
              <a:rPr lang="es-VE" sz="1600" dirty="0"/>
              <a:t>Abordar las estrategias escolares para resolver los conflictos (dimensión clave de la  ciudadanía hoy)</a:t>
            </a:r>
          </a:p>
          <a:p>
            <a:pPr marL="357188" indent="-357188">
              <a:buFont typeface="+mj-lt"/>
              <a:buAutoNum type="arabicPeriod" startAt="7"/>
            </a:pPr>
            <a:r>
              <a:rPr lang="es-VE" sz="1600" dirty="0"/>
              <a:t>Innovar modelos que se orienten a perfiles más integrales, que promociona aprendizajes vitales y que mantengan criterios de calidad </a:t>
            </a:r>
            <a:r>
              <a:rPr lang="es-VE" sz="1600" dirty="0" smtClean="0"/>
              <a:t>educativa. </a:t>
            </a:r>
            <a:endParaRPr lang="es-VE" sz="1600" dirty="0"/>
          </a:p>
          <a:p>
            <a:pPr marL="357188" indent="-357188">
              <a:buFont typeface="+mj-lt"/>
              <a:buAutoNum type="arabicPeriod" startAt="7"/>
            </a:pPr>
            <a:r>
              <a:rPr lang="es-VE" sz="1600" dirty="0"/>
              <a:t>Considerar el sujeto docente: desde sus realidades, acompañar para fortalecer el compromiso pedagógico.</a:t>
            </a:r>
          </a:p>
          <a:p>
            <a:pPr marL="357188" indent="-357188">
              <a:buFont typeface="+mj-lt"/>
              <a:buAutoNum type="arabicPeriod" startAt="7"/>
            </a:pPr>
            <a:r>
              <a:rPr lang="es-VE" sz="1600" dirty="0"/>
              <a:t>Pensar y asumir la pedagogía del acompañamiento a todos los niveles y dimensiones. Y el desafío de formar para acompañar.</a:t>
            </a:r>
          </a:p>
          <a:p>
            <a:pPr marL="357188" indent="-357188">
              <a:buFont typeface="+mj-lt"/>
              <a:buAutoNum type="arabicPeriod" startAt="7"/>
            </a:pPr>
            <a:r>
              <a:rPr lang="es-VE" sz="1600" dirty="0"/>
              <a:t>Reflexión: cómo pensarnos y respondernos estas preguntas con los estudiantes y los </a:t>
            </a:r>
            <a:r>
              <a:rPr lang="es-VE" sz="1600" dirty="0" smtClean="0"/>
              <a:t>docentes.</a:t>
            </a:r>
            <a:endParaRPr lang="es-VE" sz="1600" dirty="0"/>
          </a:p>
          <a:p>
            <a:pPr marL="357188" indent="-357188">
              <a:buFont typeface="+mj-lt"/>
              <a:buAutoNum type="arabicPeriod" startAt="7"/>
            </a:pPr>
            <a:r>
              <a:rPr lang="es-VE" sz="1600" dirty="0"/>
              <a:t>Revisar los procesos de inducción que le proponemos a los docentes que están </a:t>
            </a:r>
            <a:r>
              <a:rPr lang="es-VE" sz="1600" dirty="0" smtClean="0"/>
              <a:t>llegando.</a:t>
            </a:r>
            <a:endParaRPr lang="es-VE" sz="1600" dirty="0"/>
          </a:p>
          <a:p>
            <a:pPr marL="357188" indent="-357188">
              <a:buFont typeface="+mj-lt"/>
              <a:buAutoNum type="arabicPeriod"/>
            </a:pPr>
            <a:endParaRPr lang="es-VE" sz="1600" dirty="0" smtClean="0"/>
          </a:p>
          <a:p>
            <a:pPr marL="514350" indent="-514350">
              <a:buFont typeface="+mj-lt"/>
              <a:buAutoNum type="arabicPeriod"/>
            </a:pPr>
            <a:endParaRPr lang="es-VE" sz="2000" dirty="0" smtClean="0"/>
          </a:p>
          <a:p>
            <a:pPr marL="514350" indent="-514350">
              <a:buFont typeface="+mj-lt"/>
              <a:buAutoNum type="arabicPeriod"/>
            </a:pPr>
            <a:endParaRPr lang="es-VE" sz="2000" dirty="0" smtClean="0"/>
          </a:p>
          <a:p>
            <a:pPr marL="514350" indent="-514350">
              <a:buFont typeface="+mj-lt"/>
              <a:buAutoNum type="arabicPeriod"/>
            </a:pPr>
            <a:endParaRPr lang="es-VE" sz="2000" dirty="0" smtClean="0"/>
          </a:p>
          <a:p>
            <a:pPr marL="514350" indent="-514350">
              <a:buFont typeface="+mj-lt"/>
              <a:buAutoNum type="arabicPeriod"/>
            </a:pPr>
            <a:endParaRPr lang="es-VE" sz="2000" dirty="0" smtClean="0"/>
          </a:p>
        </p:txBody>
      </p:sp>
      <p:sp>
        <p:nvSpPr>
          <p:cNvPr id="4" name="CuadroTexto 3"/>
          <p:cNvSpPr txBox="1"/>
          <p:nvPr/>
        </p:nvSpPr>
        <p:spPr>
          <a:xfrm>
            <a:off x="454497" y="166283"/>
            <a:ext cx="2962622" cy="369332"/>
          </a:xfrm>
          <a:prstGeom prst="rect">
            <a:avLst/>
          </a:prstGeom>
          <a:noFill/>
        </p:spPr>
        <p:txBody>
          <a:bodyPr wrap="square" rtlCol="0">
            <a:spAutoFit/>
          </a:bodyPr>
          <a:lstStyle/>
          <a:p>
            <a:r>
              <a:rPr lang="es-ES" b="1" dirty="0" smtClean="0"/>
              <a:t>GRUPO 3</a:t>
            </a:r>
            <a:endParaRPr lang="es-VE" b="1" dirty="0"/>
          </a:p>
        </p:txBody>
      </p:sp>
    </p:spTree>
    <p:extLst>
      <p:ext uri="{BB962C8B-B14F-4D97-AF65-F5344CB8AC3E}">
        <p14:creationId xmlns:p14="http://schemas.microsoft.com/office/powerpoint/2010/main" val="2462947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92696"/>
            <a:ext cx="8640960" cy="5845713"/>
          </a:xfrm>
          <a:solidFill>
            <a:srgbClr val="FAF0F0"/>
          </a:solidFill>
        </p:spPr>
        <p:txBody>
          <a:bodyPr>
            <a:normAutofit/>
          </a:bodyPr>
          <a:lstStyle/>
          <a:p>
            <a:pPr marL="0" indent="0">
              <a:buNone/>
            </a:pPr>
            <a:r>
              <a:rPr lang="es-VE" sz="1700" dirty="0" smtClean="0"/>
              <a:t>Para la </a:t>
            </a:r>
            <a:r>
              <a:rPr lang="es-VE" sz="1700" dirty="0" smtClean="0"/>
              <a:t>Reflexión: </a:t>
            </a:r>
          </a:p>
          <a:p>
            <a:r>
              <a:rPr lang="es-VE" sz="1700" dirty="0" smtClean="0"/>
              <a:t>Nos </a:t>
            </a:r>
            <a:r>
              <a:rPr lang="es-VE" sz="1700" dirty="0" smtClean="0"/>
              <a:t>estamos saltando al personal. Los programas deben considerar al personal y a los estudiantes. </a:t>
            </a:r>
            <a:endParaRPr lang="es-VE" sz="1700" dirty="0" smtClean="0"/>
          </a:p>
          <a:p>
            <a:r>
              <a:rPr lang="es-VE" sz="1700" dirty="0" smtClean="0"/>
              <a:t>El </a:t>
            </a:r>
            <a:r>
              <a:rPr lang="es-VE" sz="1700" dirty="0" smtClean="0"/>
              <a:t>hablar de Dios es la realidad, la realidad de los más necesitados, la opción por los más pobres. </a:t>
            </a:r>
            <a:r>
              <a:rPr lang="es-VE" sz="1700" dirty="0" smtClean="0"/>
              <a:t>¿Cómo </a:t>
            </a:r>
            <a:r>
              <a:rPr lang="es-VE" sz="1700" dirty="0" smtClean="0"/>
              <a:t>nos organizamos para fortalecer la actitud y no sólo para atender los contenidos</a:t>
            </a:r>
            <a:r>
              <a:rPr lang="es-VE" sz="1700" dirty="0" smtClean="0"/>
              <a:t>?</a:t>
            </a:r>
          </a:p>
          <a:p>
            <a:pPr marL="0" indent="0">
              <a:buNone/>
            </a:pPr>
            <a:r>
              <a:rPr lang="es-ES" sz="1700" dirty="0" smtClean="0"/>
              <a:t>Respondiendo a la pregunta:</a:t>
            </a:r>
            <a:endParaRPr lang="es-VE" sz="1700" dirty="0" smtClean="0"/>
          </a:p>
          <a:p>
            <a:pPr marL="271463" indent="-271463">
              <a:buFont typeface="+mj-lt"/>
              <a:buAutoNum type="arabicPeriod"/>
            </a:pPr>
            <a:r>
              <a:rPr lang="es-VE" sz="1700" dirty="0" smtClean="0"/>
              <a:t>Formación Humana y Herramientas Básicas, desde la formación complementaria.</a:t>
            </a:r>
          </a:p>
          <a:p>
            <a:pPr marL="271463" indent="-271463">
              <a:buFont typeface="+mj-lt"/>
              <a:buAutoNum type="arabicPeriod"/>
            </a:pPr>
            <a:r>
              <a:rPr lang="es-VE" sz="1700" dirty="0" smtClean="0"/>
              <a:t>Áreas de saber que tiene que ver con Filosofía y Ética en el continuo humano.</a:t>
            </a:r>
          </a:p>
          <a:p>
            <a:pPr marL="271463" indent="-271463">
              <a:buFont typeface="+mj-lt"/>
              <a:buAutoNum type="arabicPeriod"/>
            </a:pPr>
            <a:r>
              <a:rPr lang="es-VE" sz="1700" dirty="0" smtClean="0"/>
              <a:t>La </a:t>
            </a:r>
            <a:r>
              <a:rPr lang="es-VE" sz="1700" b="1" dirty="0" smtClean="0"/>
              <a:t>experiencia de compromiso, es decir, aprendemos a ser comprometidos,  </a:t>
            </a:r>
            <a:r>
              <a:rPr lang="es-VE" sz="1700" b="1" u="sng" dirty="0" smtClean="0"/>
              <a:t>comprometiéndonos</a:t>
            </a:r>
            <a:r>
              <a:rPr lang="es-VE" sz="1700" b="1" dirty="0" smtClean="0"/>
              <a:t>. </a:t>
            </a:r>
            <a:r>
              <a:rPr lang="es-VE" sz="1700" dirty="0" smtClean="0"/>
              <a:t>La vivencia del compromiso, por ejemplo de los EE, Convivencias… Cuando esto se da, los muchachos son distintos. </a:t>
            </a:r>
            <a:r>
              <a:rPr lang="es-VE" sz="1700" b="1" dirty="0" smtClean="0"/>
              <a:t>Poner los valores de una manera experiencial</a:t>
            </a:r>
            <a:r>
              <a:rPr lang="es-VE" sz="1700" b="1" dirty="0" smtClean="0"/>
              <a:t>.</a:t>
            </a:r>
          </a:p>
          <a:p>
            <a:pPr marL="271463" indent="-271463">
              <a:buFont typeface="+mj-lt"/>
              <a:buAutoNum type="arabicPeriod"/>
            </a:pPr>
            <a:r>
              <a:rPr lang="es-VE" sz="1700" dirty="0"/>
              <a:t>Involucrando a los estudiantes y docentes en actividades especiales, significativas (EE, Convivencia, Teatro, Música, Orfanatos, Misiones, Campamento misión, Programa de apoyo de los hijos mayores, Programa de educadores en emprendimiento…) para su vida.</a:t>
            </a:r>
          </a:p>
          <a:p>
            <a:pPr marL="271463" indent="-271463">
              <a:buFont typeface="+mj-lt"/>
              <a:buAutoNum type="arabicPeriod"/>
            </a:pPr>
            <a:r>
              <a:rPr lang="es-VE" sz="1700" dirty="0"/>
              <a:t>Acompañar y hacer seguimiento en el trabajo social de los jóvenes.. Aprender a acompañar.</a:t>
            </a:r>
          </a:p>
          <a:p>
            <a:pPr marL="271463" indent="-271463">
              <a:buFont typeface="+mj-lt"/>
              <a:buAutoNum type="arabicPeriod"/>
            </a:pPr>
            <a:r>
              <a:rPr lang="es-VE" sz="1700" dirty="0"/>
              <a:t>Reforzamiento desde el eje Valores, Ética para el compromiso y la corresponsabilidad.</a:t>
            </a:r>
          </a:p>
          <a:p>
            <a:pPr marL="271463" indent="-271463">
              <a:buFont typeface="+mj-lt"/>
              <a:buAutoNum type="arabicPeriod"/>
            </a:pPr>
            <a:r>
              <a:rPr lang="es-VE" sz="1700" dirty="0"/>
              <a:t>Debe estar explícito y se debe cumplir en los programas, al igual que las matemáticas, lengua…</a:t>
            </a:r>
          </a:p>
          <a:p>
            <a:pPr marL="271463" indent="-271463">
              <a:buFont typeface="+mj-lt"/>
              <a:buAutoNum type="arabicPeriod"/>
            </a:pPr>
            <a:endParaRPr lang="es-VE" sz="2100" b="1" dirty="0" smtClean="0"/>
          </a:p>
        </p:txBody>
      </p:sp>
      <p:sp>
        <p:nvSpPr>
          <p:cNvPr id="5" name="CuadroTexto 4"/>
          <p:cNvSpPr txBox="1"/>
          <p:nvPr/>
        </p:nvSpPr>
        <p:spPr>
          <a:xfrm>
            <a:off x="454497" y="166283"/>
            <a:ext cx="2962622" cy="369332"/>
          </a:xfrm>
          <a:prstGeom prst="rect">
            <a:avLst/>
          </a:prstGeom>
          <a:noFill/>
        </p:spPr>
        <p:txBody>
          <a:bodyPr wrap="square" rtlCol="0">
            <a:spAutoFit/>
          </a:bodyPr>
          <a:lstStyle/>
          <a:p>
            <a:r>
              <a:rPr lang="es-ES" b="1" dirty="0" smtClean="0"/>
              <a:t>GRUPO 4</a:t>
            </a:r>
            <a:endParaRPr lang="es-VE" b="1" dirty="0"/>
          </a:p>
        </p:txBody>
      </p:sp>
    </p:spTree>
    <p:extLst>
      <p:ext uri="{BB962C8B-B14F-4D97-AF65-F5344CB8AC3E}">
        <p14:creationId xmlns:p14="http://schemas.microsoft.com/office/powerpoint/2010/main" val="183411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4496" y="692696"/>
            <a:ext cx="8509991" cy="5976664"/>
          </a:xfrm>
          <a:solidFill>
            <a:srgbClr val="EBF6F9"/>
          </a:solidFill>
        </p:spPr>
        <p:txBody>
          <a:bodyPr>
            <a:normAutofit fontScale="70000" lnSpcReduction="20000"/>
          </a:bodyPr>
          <a:lstStyle/>
          <a:p>
            <a:pPr marL="271463" indent="-271463">
              <a:buFont typeface="+mj-lt"/>
              <a:buAutoNum type="arabicPeriod"/>
            </a:pPr>
            <a:r>
              <a:rPr lang="es-VE" sz="2500" dirty="0" smtClean="0"/>
              <a:t>Comenzar distinguiendo dos niveles en el pensum, a saber: a) lo que le queremos y vamos a dar a todos, lo básico y, b) lo que le queremos ofrecer a grupos voluntarios </a:t>
            </a:r>
            <a:r>
              <a:rPr lang="es-VE" sz="2500" i="1" dirty="0" smtClean="0"/>
              <a:t>“que más quieran afectarse”</a:t>
            </a:r>
            <a:r>
              <a:rPr lang="es-VE" sz="2500" dirty="0" smtClean="0"/>
              <a:t>. Esto último podría ser voluntario pero que se escoja el qué por tanto debe haber variedad. Esto implica un ponerse de acuerdo. En algunas instituciones no tenemos ni lo mínimo para todos sino solo lo que ofrecemos a las agrupaciones de liderazgo ignaciano (Huellas  y Brújula Juvenil).</a:t>
            </a:r>
          </a:p>
          <a:p>
            <a:pPr marL="271463" indent="-271463">
              <a:buFont typeface="+mj-lt"/>
              <a:buAutoNum type="arabicPeriod"/>
            </a:pPr>
            <a:r>
              <a:rPr lang="es-VE" sz="2500" dirty="0" smtClean="0"/>
              <a:t>Revisar los pensum y determinar las </a:t>
            </a:r>
            <a:r>
              <a:rPr lang="es-VE" sz="2500" dirty="0"/>
              <a:t>competencias </a:t>
            </a:r>
            <a:r>
              <a:rPr lang="es-VE" sz="2500" dirty="0" smtClean="0"/>
              <a:t>básicas, generales </a:t>
            </a:r>
            <a:r>
              <a:rPr lang="es-VE" sz="2500" dirty="0"/>
              <a:t>y </a:t>
            </a:r>
            <a:r>
              <a:rPr lang="es-VE" sz="2500" dirty="0" smtClean="0"/>
              <a:t>específicas de los estudiantes que queremos formar. Así por ejemplo, plantearnos temas específicos acerca de </a:t>
            </a:r>
            <a:r>
              <a:rPr lang="es-VE" sz="2500" dirty="0" smtClean="0"/>
              <a:t>¿</a:t>
            </a:r>
            <a:r>
              <a:rPr lang="es-VE" sz="2500" i="1" dirty="0"/>
              <a:t>C</a:t>
            </a:r>
            <a:r>
              <a:rPr lang="es-VE" sz="2500" i="1" dirty="0" smtClean="0"/>
              <a:t>ómo </a:t>
            </a:r>
            <a:r>
              <a:rPr lang="es-VE" sz="2500" i="1" dirty="0" smtClean="0"/>
              <a:t>desarrollar el compromiso en los niños de </a:t>
            </a:r>
            <a:r>
              <a:rPr lang="es-VE" sz="2500" i="1" dirty="0" smtClean="0"/>
              <a:t>preescolar? </a:t>
            </a:r>
            <a:r>
              <a:rPr lang="es-VE" sz="2500" i="1" dirty="0" smtClean="0"/>
              <a:t>¿Qué estrategias se han de implementar? Y su desarrollo de acuerdo a la etapa respectiva. </a:t>
            </a:r>
            <a:r>
              <a:rPr lang="es-VE" sz="2500" dirty="0" smtClean="0"/>
              <a:t>Ese trabajo se está desarrollando en Fe y Alegría.</a:t>
            </a:r>
            <a:r>
              <a:rPr lang="es-VE" sz="2500" i="1" dirty="0" smtClean="0"/>
              <a:t> </a:t>
            </a:r>
          </a:p>
          <a:p>
            <a:pPr marL="271463" indent="-271463">
              <a:buFont typeface="+mj-lt"/>
              <a:buAutoNum type="arabicPeriod"/>
            </a:pPr>
            <a:r>
              <a:rPr lang="es-VE" sz="2500" dirty="0" smtClean="0"/>
              <a:t>Formar la cabeza (visión cristiana de la realidad) formar una persona que razona. De esto tenemos el Programa de Liderazgo Universitario Latinoamericano que ya tienen tiempo y </a:t>
            </a:r>
            <a:r>
              <a:rPr lang="es-VE" sz="2500" dirty="0" smtClean="0"/>
              <a:t>experiencia, </a:t>
            </a:r>
            <a:r>
              <a:rPr lang="es-VE" sz="2500" dirty="0" smtClean="0"/>
              <a:t>que hay que evaluar y potenciar. </a:t>
            </a:r>
            <a:endParaRPr lang="es-VE" sz="2500" dirty="0" smtClean="0"/>
          </a:p>
          <a:p>
            <a:pPr marL="271463" indent="-271463">
              <a:buFont typeface="+mj-lt"/>
              <a:buAutoNum type="arabicPeriod"/>
            </a:pPr>
            <a:r>
              <a:rPr lang="es-VE" sz="2500" dirty="0" smtClean="0"/>
              <a:t>Aprovechar </a:t>
            </a:r>
            <a:r>
              <a:rPr lang="es-VE" sz="2500" dirty="0"/>
              <a:t>en este nivel la articulación efectiva y esfuerzo conjunto con las otras obras ignacianas que ya tenemos. En ese sentido Fe y Alegría es la obra más clara y extendida a lo largo y ancho del país. Si se sistematiza, se diseña y se acompañan bien estas experiencias podría ser un buen camino y ya se han dado pasos en esa dirección. En estos esfuerzos todos ganamos. </a:t>
            </a:r>
          </a:p>
          <a:p>
            <a:pPr marL="271463" indent="-271463">
              <a:buFont typeface="+mj-lt"/>
              <a:buAutoNum type="arabicPeriod"/>
            </a:pPr>
            <a:r>
              <a:rPr lang="es-VE" sz="2500" dirty="0" smtClean="0"/>
              <a:t>Reconocer </a:t>
            </a:r>
            <a:r>
              <a:rPr lang="es-VE" sz="2500" dirty="0"/>
              <a:t>en este sentido la </a:t>
            </a:r>
            <a:r>
              <a:rPr lang="es-VE" sz="2500" dirty="0" err="1" smtClean="0"/>
              <a:t>nucleariedad</a:t>
            </a:r>
            <a:r>
              <a:rPr lang="es-VE" sz="2500" dirty="0" smtClean="0"/>
              <a:t> </a:t>
            </a:r>
            <a:r>
              <a:rPr lang="es-VE" sz="2500" dirty="0"/>
              <a:t>de la experiencia vivida. Nos corresponde crear ambiente, crear contextos y procurar que sean reconocidas por la obra, por la institución como política institucional</a:t>
            </a:r>
            <a:r>
              <a:rPr lang="es-VE" sz="2500" dirty="0" smtClean="0"/>
              <a:t>.</a:t>
            </a:r>
          </a:p>
          <a:p>
            <a:pPr marL="271463" indent="-271463">
              <a:buFont typeface="+mj-lt"/>
              <a:buAutoNum type="arabicPeriod"/>
            </a:pPr>
            <a:r>
              <a:rPr lang="es-VE" sz="2500" dirty="0" smtClean="0"/>
              <a:t>Reforzar </a:t>
            </a:r>
            <a:r>
              <a:rPr lang="es-VE" sz="2500" dirty="0"/>
              <a:t>el estudio de las cátedras de compromiso social  y  la identidad en las universidades. Se han de suministrar esquemas interpretativos alternativos. Esto en materia de transversalidad.</a:t>
            </a:r>
          </a:p>
          <a:p>
            <a:pPr marL="514350" indent="-514350">
              <a:buFont typeface="+mj-lt"/>
              <a:buAutoNum type="arabicPeriod"/>
            </a:pPr>
            <a:endParaRPr lang="es-VE" sz="2200" dirty="0"/>
          </a:p>
          <a:p>
            <a:pPr marL="0" indent="0">
              <a:buNone/>
            </a:pPr>
            <a:endParaRPr lang="es-VE" sz="2200" dirty="0" smtClean="0"/>
          </a:p>
        </p:txBody>
      </p:sp>
      <p:sp>
        <p:nvSpPr>
          <p:cNvPr id="5" name="CuadroTexto 4"/>
          <p:cNvSpPr txBox="1"/>
          <p:nvPr/>
        </p:nvSpPr>
        <p:spPr>
          <a:xfrm>
            <a:off x="454497" y="151996"/>
            <a:ext cx="2962622" cy="369332"/>
          </a:xfrm>
          <a:prstGeom prst="rect">
            <a:avLst/>
          </a:prstGeom>
          <a:noFill/>
        </p:spPr>
        <p:txBody>
          <a:bodyPr wrap="square" rtlCol="0">
            <a:spAutoFit/>
          </a:bodyPr>
          <a:lstStyle/>
          <a:p>
            <a:r>
              <a:rPr lang="es-ES" b="1" dirty="0" smtClean="0"/>
              <a:t>GRUPO 5</a:t>
            </a:r>
            <a:endParaRPr lang="es-VE" b="1" dirty="0"/>
          </a:p>
        </p:txBody>
      </p:sp>
    </p:spTree>
    <p:extLst>
      <p:ext uri="{BB962C8B-B14F-4D97-AF65-F5344CB8AC3E}">
        <p14:creationId xmlns:p14="http://schemas.microsoft.com/office/powerpoint/2010/main" val="67729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2132856"/>
            <a:ext cx="7128792" cy="1815882"/>
          </a:xfrm>
          <a:prstGeom prst="rect">
            <a:avLst/>
          </a:prstGeom>
        </p:spPr>
        <p:txBody>
          <a:bodyPr wrap="square">
            <a:spAutoFit/>
          </a:bodyPr>
          <a:lstStyle/>
          <a:p>
            <a:pPr algn="ctr"/>
            <a:r>
              <a:rPr lang="es-VE" sz="2800" b="1" dirty="0" smtClean="0">
                <a:solidFill>
                  <a:schemeClr val="accent1">
                    <a:lumMod val="75000"/>
                  </a:schemeClr>
                </a:solidFill>
                <a:effectLst>
                  <a:outerShdw blurRad="38100" dist="38100" dir="2700000" algn="tl">
                    <a:srgbClr val="000000">
                      <a:alpha val="43137"/>
                    </a:srgbClr>
                  </a:outerShdw>
                </a:effectLst>
                <a:ea typeface="Times New Roman"/>
                <a:cs typeface="Times New Roman"/>
              </a:rPr>
              <a:t>2. </a:t>
            </a:r>
            <a:r>
              <a:rPr lang="es-VE" sz="2800" b="1" dirty="0">
                <a:solidFill>
                  <a:schemeClr val="accent1">
                    <a:lumMod val="75000"/>
                  </a:schemeClr>
                </a:solidFill>
                <a:effectLst>
                  <a:outerShdw blurRad="38100" dist="38100" dir="2700000" algn="tl">
                    <a:srgbClr val="000000">
                      <a:alpha val="43137"/>
                    </a:srgbClr>
                  </a:outerShdw>
                </a:effectLst>
                <a:ea typeface="Times New Roman"/>
                <a:cs typeface="Times New Roman"/>
              </a:rPr>
              <a:t>¿Qué actividades complementarias se deberían promover como práctica común en las obras para reforzar la formación del alumnado?</a:t>
            </a:r>
            <a:endParaRPr lang="es-VE"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853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11876"/>
            <a:ext cx="8352928" cy="2520280"/>
          </a:xfrm>
          <a:solidFill>
            <a:srgbClr val="E9EFF7"/>
          </a:solidFill>
        </p:spPr>
        <p:txBody>
          <a:bodyPr>
            <a:normAutofit/>
          </a:bodyPr>
          <a:lstStyle/>
          <a:p>
            <a:pPr marL="357188" indent="-357188">
              <a:buAutoNum type="arabicPeriod"/>
            </a:pPr>
            <a:r>
              <a:rPr lang="es-VE" sz="1700" dirty="0" smtClean="0"/>
              <a:t>Convivencias. </a:t>
            </a:r>
            <a:endParaRPr lang="es-VE" sz="1700" dirty="0" smtClean="0"/>
          </a:p>
          <a:p>
            <a:pPr marL="357188" indent="-357188">
              <a:buAutoNum type="arabicPeriod"/>
            </a:pPr>
            <a:r>
              <a:rPr lang="es-VE" sz="1700" dirty="0" smtClean="0"/>
              <a:t>Retiros.</a:t>
            </a:r>
            <a:endParaRPr lang="es-VE" sz="1700" dirty="0" smtClean="0"/>
          </a:p>
          <a:p>
            <a:pPr marL="357188" indent="-357188">
              <a:buAutoNum type="arabicPeriod"/>
            </a:pPr>
            <a:r>
              <a:rPr lang="es-VE" sz="1700" dirty="0" smtClean="0"/>
              <a:t>Experiencias como: Campamentos Misión, Campamentos </a:t>
            </a:r>
            <a:r>
              <a:rPr lang="es-VE" sz="1700" dirty="0" smtClean="0"/>
              <a:t>Trabajo.</a:t>
            </a:r>
            <a:endParaRPr lang="es-VE" sz="1700" dirty="0" smtClean="0"/>
          </a:p>
          <a:p>
            <a:pPr marL="357188" indent="-357188">
              <a:buAutoNum type="arabicPeriod"/>
            </a:pPr>
            <a:r>
              <a:rPr lang="es-VE" sz="1700" dirty="0" smtClean="0"/>
              <a:t>Grupos  infantiles y </a:t>
            </a:r>
            <a:r>
              <a:rPr lang="es-VE" sz="1700" dirty="0" smtClean="0"/>
              <a:t>juveniles.</a:t>
            </a:r>
            <a:endParaRPr lang="es-VE" sz="1700" dirty="0" smtClean="0"/>
          </a:p>
          <a:p>
            <a:pPr marL="357188" indent="-357188">
              <a:buAutoNum type="arabicPeriod"/>
            </a:pPr>
            <a:r>
              <a:rPr lang="es-VE" sz="1700" dirty="0" smtClean="0"/>
              <a:t>Cine </a:t>
            </a:r>
            <a:r>
              <a:rPr lang="es-VE" sz="1700" dirty="0" smtClean="0"/>
              <a:t>foro.</a:t>
            </a:r>
            <a:endParaRPr lang="es-VE" sz="1700" dirty="0" smtClean="0"/>
          </a:p>
          <a:p>
            <a:pPr marL="357188" indent="-357188">
              <a:buAutoNum type="arabicPeriod"/>
            </a:pPr>
            <a:r>
              <a:rPr lang="es-VE" sz="1700" dirty="0" smtClean="0"/>
              <a:t>Conversatorios.</a:t>
            </a:r>
            <a:endParaRPr lang="es-VE" sz="1700" dirty="0" smtClean="0"/>
          </a:p>
          <a:p>
            <a:pPr marL="357188" indent="-357188">
              <a:buAutoNum type="arabicPeriod"/>
            </a:pPr>
            <a:r>
              <a:rPr lang="es-VE" sz="1700" dirty="0" smtClean="0"/>
              <a:t>Ofrecer experiencias de vinculación social relacionadas con el perfil profesional de cada </a:t>
            </a:r>
            <a:r>
              <a:rPr lang="es-VE" sz="1700" dirty="0" smtClean="0"/>
              <a:t>carrera.</a:t>
            </a:r>
            <a:endParaRPr lang="es-VE" sz="1700" dirty="0" smtClean="0"/>
          </a:p>
          <a:p>
            <a:pPr marL="514350" indent="-514350">
              <a:buAutoNum type="arabicPeriod"/>
            </a:pPr>
            <a:endParaRPr lang="es-VE" sz="2200" dirty="0"/>
          </a:p>
        </p:txBody>
      </p:sp>
      <p:sp>
        <p:nvSpPr>
          <p:cNvPr id="5" name="2 Marcador de contenido"/>
          <p:cNvSpPr txBox="1">
            <a:spLocks/>
          </p:cNvSpPr>
          <p:nvPr/>
        </p:nvSpPr>
        <p:spPr>
          <a:xfrm>
            <a:off x="329381" y="3789040"/>
            <a:ext cx="8347075" cy="2646610"/>
          </a:xfrm>
          <a:prstGeom prst="rect">
            <a:avLst/>
          </a:prstGeom>
          <a:solidFill>
            <a:schemeClr val="accent6">
              <a:lumMod val="20000"/>
              <a:lumOff val="80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1463" indent="-271463">
              <a:buFont typeface="+mj-lt"/>
              <a:buAutoNum type="arabicPeriod"/>
              <a:defRPr/>
            </a:pPr>
            <a:r>
              <a:rPr lang="es-VE" sz="1700" dirty="0" smtClean="0"/>
              <a:t>Diseñar guías de trabajo  para las guiaturas, en las que se den pautas para el trabajo con las 4Cs. Tener en cuenta la experiencia de Proyectos Comunitarios de Aprendizaje  (ver </a:t>
            </a:r>
            <a:r>
              <a:rPr lang="es-VE" sz="1700" dirty="0" err="1" smtClean="0"/>
              <a:t>CPFyA</a:t>
            </a:r>
            <a:r>
              <a:rPr lang="es-VE" sz="1700" dirty="0" smtClean="0"/>
              <a:t>)</a:t>
            </a:r>
          </a:p>
          <a:p>
            <a:pPr marL="271463" indent="-271463">
              <a:buFont typeface="+mj-lt"/>
              <a:buAutoNum type="arabicPeriod"/>
              <a:defRPr/>
            </a:pPr>
            <a:r>
              <a:rPr lang="es-VE" sz="1700" dirty="0" smtClean="0"/>
              <a:t>La Asamblea de </a:t>
            </a:r>
            <a:r>
              <a:rPr lang="es-VE" sz="1700" dirty="0"/>
              <a:t>E</a:t>
            </a:r>
            <a:r>
              <a:rPr lang="es-VE" sz="1700" dirty="0" smtClean="0"/>
              <a:t>ducación SJ.</a:t>
            </a:r>
          </a:p>
          <a:p>
            <a:pPr marL="271463" indent="-271463">
              <a:buFont typeface="+mj-lt"/>
              <a:buAutoNum type="arabicPeriod"/>
              <a:defRPr/>
            </a:pPr>
            <a:r>
              <a:rPr lang="es-VE" sz="1700" dirty="0" smtClean="0"/>
              <a:t>Desarrollar el Voluntariado de los docentes y el personal.</a:t>
            </a:r>
          </a:p>
          <a:p>
            <a:pPr marL="271463" indent="-271463">
              <a:buFont typeface="+mj-lt"/>
              <a:buAutoNum type="arabicPeriod"/>
              <a:defRPr/>
            </a:pPr>
            <a:r>
              <a:rPr lang="es-VE" sz="1700" dirty="0" smtClean="0"/>
              <a:t>Las que emprende Proyección a la  Comunidad en la UCAB, el  Movimiento Juvenil. Huellas, la experiencia de Brújula Juvenil.</a:t>
            </a:r>
          </a:p>
          <a:p>
            <a:pPr marL="271463" indent="-271463">
              <a:buFont typeface="+mj-lt"/>
              <a:buAutoNum type="arabicPeriod"/>
              <a:defRPr/>
            </a:pPr>
            <a:r>
              <a:rPr lang="es-VE" sz="1700" dirty="0" smtClean="0"/>
              <a:t>Capitalizar la prestación de servicio comunitario apoyados en la red de obras </a:t>
            </a:r>
          </a:p>
          <a:p>
            <a:pPr marL="271463" indent="-271463">
              <a:buFont typeface="+mj-lt"/>
              <a:buAutoNum type="arabicPeriod"/>
              <a:defRPr/>
            </a:pPr>
            <a:r>
              <a:rPr lang="es-VE" sz="1700" dirty="0" smtClean="0"/>
              <a:t>Conocer más aún el PPI.</a:t>
            </a:r>
            <a:endParaRPr lang="es-VE" sz="1700" dirty="0" smtClean="0"/>
          </a:p>
        </p:txBody>
      </p:sp>
      <p:sp>
        <p:nvSpPr>
          <p:cNvPr id="6" name="CuadroTexto 5"/>
          <p:cNvSpPr txBox="1"/>
          <p:nvPr/>
        </p:nvSpPr>
        <p:spPr>
          <a:xfrm>
            <a:off x="454497" y="151996"/>
            <a:ext cx="2962622" cy="369332"/>
          </a:xfrm>
          <a:prstGeom prst="rect">
            <a:avLst/>
          </a:prstGeom>
          <a:noFill/>
        </p:spPr>
        <p:txBody>
          <a:bodyPr wrap="square" rtlCol="0">
            <a:spAutoFit/>
          </a:bodyPr>
          <a:lstStyle/>
          <a:p>
            <a:r>
              <a:rPr lang="es-ES" b="1" dirty="0" smtClean="0"/>
              <a:t>GRUPO 1</a:t>
            </a:r>
            <a:endParaRPr lang="es-VE" b="1" dirty="0"/>
          </a:p>
        </p:txBody>
      </p:sp>
      <p:sp>
        <p:nvSpPr>
          <p:cNvPr id="7" name="CuadroTexto 6"/>
          <p:cNvSpPr txBox="1"/>
          <p:nvPr/>
        </p:nvSpPr>
        <p:spPr>
          <a:xfrm>
            <a:off x="349871" y="3316342"/>
            <a:ext cx="2962622" cy="369332"/>
          </a:xfrm>
          <a:prstGeom prst="rect">
            <a:avLst/>
          </a:prstGeom>
          <a:noFill/>
        </p:spPr>
        <p:txBody>
          <a:bodyPr wrap="square" rtlCol="0">
            <a:spAutoFit/>
          </a:bodyPr>
          <a:lstStyle/>
          <a:p>
            <a:r>
              <a:rPr lang="es-ES" b="1" dirty="0" smtClean="0"/>
              <a:t>GRUPO 2</a:t>
            </a:r>
            <a:endParaRPr lang="es-VE" b="1" dirty="0"/>
          </a:p>
        </p:txBody>
      </p:sp>
    </p:spTree>
    <p:extLst>
      <p:ext uri="{BB962C8B-B14F-4D97-AF65-F5344CB8AC3E}">
        <p14:creationId xmlns:p14="http://schemas.microsoft.com/office/powerpoint/2010/main" val="152955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8352928" cy="4824536"/>
          </a:xfrm>
          <a:solidFill>
            <a:schemeClr val="accent3">
              <a:lumMod val="20000"/>
              <a:lumOff val="80000"/>
            </a:schemeClr>
          </a:solidFill>
        </p:spPr>
        <p:txBody>
          <a:bodyPr>
            <a:normAutofit lnSpcReduction="10000"/>
          </a:bodyPr>
          <a:lstStyle/>
          <a:p>
            <a:pPr marL="357188" indent="-357188">
              <a:buFont typeface="+mj-lt"/>
              <a:buAutoNum type="arabicPeriod"/>
            </a:pPr>
            <a:r>
              <a:rPr lang="es-VE" sz="1700" dirty="0" smtClean="0"/>
              <a:t>Programas como Huellas, que nos </a:t>
            </a:r>
            <a:r>
              <a:rPr lang="es-VE" sz="1700" dirty="0" smtClean="0"/>
              <a:t>apoyan en formar </a:t>
            </a:r>
            <a:r>
              <a:rPr lang="es-VE" sz="1700" dirty="0" smtClean="0"/>
              <a:t>para el compromiso como programas complementarios en los </a:t>
            </a:r>
            <a:r>
              <a:rPr lang="es-VE" sz="1700" dirty="0" smtClean="0"/>
              <a:t>centros. </a:t>
            </a:r>
            <a:endParaRPr lang="es-VE" sz="1700" dirty="0" smtClean="0"/>
          </a:p>
          <a:p>
            <a:pPr marL="357188" indent="-357188">
              <a:buFont typeface="+mj-lt"/>
              <a:buAutoNum type="arabicPeriod"/>
            </a:pPr>
            <a:r>
              <a:rPr lang="es-VE" sz="1700" dirty="0" smtClean="0"/>
              <a:t>Tenemos el servicio comunitario. Esta estrategia tiene impacto en la constitución del sujeto.</a:t>
            </a:r>
          </a:p>
          <a:p>
            <a:pPr marL="357188" indent="-357188">
              <a:buFont typeface="+mj-lt"/>
              <a:buAutoNum type="arabicPeriod"/>
            </a:pPr>
            <a:r>
              <a:rPr lang="es-VE" sz="1700" dirty="0" smtClean="0"/>
              <a:t>Espacios y prácticas de </a:t>
            </a:r>
            <a:r>
              <a:rPr lang="es-VE" sz="1700" dirty="0" smtClean="0"/>
              <a:t>acompañamiento </a:t>
            </a:r>
            <a:r>
              <a:rPr lang="es-VE" sz="1700" dirty="0" smtClean="0"/>
              <a:t>que </a:t>
            </a:r>
            <a:r>
              <a:rPr lang="es-VE" sz="1700" dirty="0" smtClean="0"/>
              <a:t>asumen </a:t>
            </a:r>
            <a:r>
              <a:rPr lang="es-VE" sz="1700" dirty="0" smtClean="0"/>
              <a:t>la misericordia y la compasión como camino, y va constituyendo sujetos capaces de llevarlos a comprometerse vitalmente.   </a:t>
            </a:r>
          </a:p>
          <a:p>
            <a:pPr marL="357188" indent="-357188">
              <a:buFont typeface="+mj-lt"/>
              <a:buAutoNum type="arabicPeriod"/>
            </a:pPr>
            <a:r>
              <a:rPr lang="es-VE" sz="1700" dirty="0" smtClean="0"/>
              <a:t>Trabajar el proyecto de </a:t>
            </a:r>
            <a:r>
              <a:rPr lang="es-VE" sz="1700" dirty="0" smtClean="0"/>
              <a:t>vida.</a:t>
            </a:r>
            <a:endParaRPr lang="es-VE" sz="1700" dirty="0" smtClean="0"/>
          </a:p>
          <a:p>
            <a:pPr marL="357188" indent="-357188">
              <a:buFont typeface="+mj-lt"/>
              <a:buAutoNum type="arabicPeriod"/>
            </a:pPr>
            <a:r>
              <a:rPr lang="es-VE" sz="1700" dirty="0" smtClean="0"/>
              <a:t>La propuesta del eje valores </a:t>
            </a:r>
            <a:r>
              <a:rPr lang="es-VE" sz="1700" dirty="0" smtClean="0"/>
              <a:t>de </a:t>
            </a:r>
            <a:r>
              <a:rPr lang="es-VE" sz="1700" dirty="0" err="1" smtClean="0"/>
              <a:t>FyA</a:t>
            </a:r>
            <a:r>
              <a:rPr lang="es-VE" sz="1700" dirty="0" smtClean="0"/>
              <a:t> </a:t>
            </a:r>
            <a:r>
              <a:rPr lang="es-VE" sz="1700" dirty="0" smtClean="0"/>
              <a:t>tiene mucho que dar de </a:t>
            </a:r>
            <a:r>
              <a:rPr lang="es-VE" sz="1700" dirty="0" smtClean="0"/>
              <a:t>sí; </a:t>
            </a:r>
            <a:r>
              <a:rPr lang="es-VE" sz="1700" dirty="0" smtClean="0"/>
              <a:t>está pensada integralmente, pero poco provecho le hemos sacado </a:t>
            </a:r>
            <a:r>
              <a:rPr lang="es-VE" sz="1700" dirty="0" smtClean="0"/>
              <a:t>todavía.</a:t>
            </a:r>
            <a:endParaRPr lang="es-VE" sz="1700" dirty="0" smtClean="0"/>
          </a:p>
          <a:p>
            <a:pPr marL="357188" indent="-357188">
              <a:buFont typeface="+mj-lt"/>
              <a:buAutoNum type="arabicPeriod"/>
            </a:pPr>
            <a:r>
              <a:rPr lang="es-VE" sz="1700" dirty="0" smtClean="0"/>
              <a:t>Experiencia de los Centros de Ciudadanía </a:t>
            </a:r>
            <a:r>
              <a:rPr lang="es-VE" sz="1700" dirty="0" smtClean="0"/>
              <a:t>Infantil.</a:t>
            </a:r>
            <a:endParaRPr lang="es-VE" sz="1700" dirty="0" smtClean="0"/>
          </a:p>
          <a:p>
            <a:pPr marL="357188" indent="-357188">
              <a:buFont typeface="+mj-lt"/>
              <a:buAutoNum type="arabicPeriod"/>
            </a:pPr>
            <a:r>
              <a:rPr lang="es-VE" sz="1700" dirty="0" smtClean="0"/>
              <a:t>Promoción del análisis de la realidad social en las áreas  de sociales del </a:t>
            </a:r>
            <a:r>
              <a:rPr lang="es-VE" sz="1700" dirty="0" smtClean="0"/>
              <a:t>Bachillerato. </a:t>
            </a:r>
            <a:endParaRPr lang="es-VE" sz="1700" dirty="0" smtClean="0"/>
          </a:p>
          <a:p>
            <a:pPr marL="357188" indent="-357188">
              <a:buFont typeface="+mj-lt"/>
              <a:buAutoNum type="arabicPeriod"/>
            </a:pPr>
            <a:r>
              <a:rPr lang="es-VE" sz="1700" dirty="0" smtClean="0"/>
              <a:t>Estrategias que vayan en la línea de dar a los estudiantes participación y liderazgos.</a:t>
            </a:r>
          </a:p>
          <a:p>
            <a:pPr marL="0" indent="0">
              <a:buNone/>
            </a:pPr>
            <a:endParaRPr lang="es-VE" sz="1700" dirty="0" smtClean="0"/>
          </a:p>
          <a:p>
            <a:pPr marL="0" indent="0">
              <a:buNone/>
            </a:pPr>
            <a:r>
              <a:rPr lang="es-VE" sz="1700" dirty="0" smtClean="0"/>
              <a:t>Reflexión</a:t>
            </a:r>
            <a:r>
              <a:rPr lang="es-VE" sz="1700" dirty="0" smtClean="0"/>
              <a:t>: que lo complementario no sustituya en la práctica lo orgánico y ordinario de la practica y la cultura escolar que forma para el compromiso. Lo complementario ha de estar dentro de la intencionalidad educativa del centro.</a:t>
            </a:r>
          </a:p>
        </p:txBody>
      </p:sp>
      <p:sp>
        <p:nvSpPr>
          <p:cNvPr id="5" name="CuadroTexto 4"/>
          <p:cNvSpPr txBox="1"/>
          <p:nvPr/>
        </p:nvSpPr>
        <p:spPr>
          <a:xfrm>
            <a:off x="323528" y="332656"/>
            <a:ext cx="2962622" cy="369332"/>
          </a:xfrm>
          <a:prstGeom prst="rect">
            <a:avLst/>
          </a:prstGeom>
          <a:noFill/>
        </p:spPr>
        <p:txBody>
          <a:bodyPr wrap="square" rtlCol="0">
            <a:spAutoFit/>
          </a:bodyPr>
          <a:lstStyle/>
          <a:p>
            <a:r>
              <a:rPr lang="es-ES" b="1" dirty="0" smtClean="0"/>
              <a:t>GRUPO 3</a:t>
            </a:r>
            <a:endParaRPr lang="es-VE" b="1" dirty="0"/>
          </a:p>
        </p:txBody>
      </p:sp>
    </p:spTree>
    <p:extLst>
      <p:ext uri="{BB962C8B-B14F-4D97-AF65-F5344CB8AC3E}">
        <p14:creationId xmlns:p14="http://schemas.microsoft.com/office/powerpoint/2010/main" val="41392500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171</TotalTime>
  <Words>2191</Words>
  <Application>Microsoft Office PowerPoint</Application>
  <PresentationFormat>Presentación en pantalla (4:3)</PresentationFormat>
  <Paragraphs>130</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Baskerville Old Face</vt:lpstr>
      <vt:lpstr>Calibri</vt:lpstr>
      <vt:lpstr>Times New Roman</vt:lpstr>
      <vt:lpstr>Trebuchet MS</vt:lpstr>
      <vt:lpstr>Tema de Office</vt:lpstr>
      <vt:lpstr>   Asamblea de Educación 2014 “Comprometidos en la Misión”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Asamblea de Educación 2014 Comprometidos  en la Misión</dc:title>
  <dc:creator>Any</dc:creator>
  <cp:lastModifiedBy>Maritza Barrios</cp:lastModifiedBy>
  <cp:revision>23</cp:revision>
  <dcterms:created xsi:type="dcterms:W3CDTF">2014-03-26T20:31:44Z</dcterms:created>
  <dcterms:modified xsi:type="dcterms:W3CDTF">2014-06-07T20:49:58Z</dcterms:modified>
</cp:coreProperties>
</file>